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6" r:id="rId2"/>
    <p:sldId id="256" r:id="rId3"/>
    <p:sldId id="257" r:id="rId4"/>
    <p:sldId id="258" r:id="rId5"/>
    <p:sldId id="259" r:id="rId6"/>
    <p:sldId id="260" r:id="rId7"/>
    <p:sldId id="261" r:id="rId8"/>
    <p:sldId id="283" r:id="rId9"/>
    <p:sldId id="263" r:id="rId10"/>
    <p:sldId id="281" r:id="rId11"/>
    <p:sldId id="268" r:id="rId12"/>
    <p:sldId id="269" r:id="rId13"/>
    <p:sldId id="270" r:id="rId14"/>
    <p:sldId id="271" r:id="rId15"/>
    <p:sldId id="272" r:id="rId16"/>
    <p:sldId id="277" r:id="rId17"/>
    <p:sldId id="278" r:id="rId18"/>
    <p:sldId id="279" r:id="rId19"/>
    <p:sldId id="280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2" autoAdjust="0"/>
    <p:restoredTop sz="94660"/>
  </p:normalViewPr>
  <p:slideViewPr>
    <p:cSldViewPr>
      <p:cViewPr>
        <p:scale>
          <a:sx n="118" d="100"/>
          <a:sy n="118" d="100"/>
        </p:scale>
        <p:origin x="-143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53051452380699"/>
          <c:y val="3.8788879867857444E-2"/>
          <c:w val="0.58294967133303921"/>
          <c:h val="0.863142094229068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Отчет 2016г., тыс. руб.</c:v>
                </c:pt>
              </c:strCache>
            </c:strRef>
          </c:tx>
          <c:invertIfNegative val="0"/>
          <c:dLbls>
            <c:delete val="1"/>
          </c:dLbls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13615.1</c:v>
                </c:pt>
                <c:pt idx="2">
                  <c:v>13248.5</c:v>
                </c:pt>
                <c:pt idx="4">
                  <c:v>366.6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Отчет 2017г., тыс. руб.2</c:v>
                </c:pt>
              </c:strCache>
            </c:strRef>
          </c:tx>
          <c:invertIfNegative val="0"/>
          <c:dLbls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4</a:t>
                    </a:r>
                    <a:r>
                      <a:rPr lang="en-US" smtClean="0"/>
                      <a:t>13,6</a:t>
                    </a:r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Доходы</c:v>
                </c:pt>
                <c:pt idx="2">
                  <c:v>Расходы</c:v>
                </c:pt>
                <c:pt idx="4">
                  <c:v>Профицит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11826.7</c:v>
                </c:pt>
                <c:pt idx="2">
                  <c:v>11413.1</c:v>
                </c:pt>
                <c:pt idx="4">
                  <c:v>413.6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318592"/>
        <c:axId val="36328576"/>
      </c:barChart>
      <c:catAx>
        <c:axId val="3631859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36328576"/>
        <c:crosses val="autoZero"/>
        <c:auto val="1"/>
        <c:lblAlgn val="ctr"/>
        <c:lblOffset val="100"/>
        <c:noMultiLvlLbl val="0"/>
      </c:catAx>
      <c:valAx>
        <c:axId val="36328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6318592"/>
        <c:crosses val="autoZero"/>
        <c:crossBetween val="between"/>
      </c:valAx>
    </c:plotArea>
    <c:legend>
      <c:legendPos val="r"/>
      <c:legendEntry>
        <c:idx val="1"/>
        <c:delete val="1"/>
      </c:legendEntry>
      <c:layout>
        <c:manualLayout>
          <c:xMode val="edge"/>
          <c:yMode val="edge"/>
          <c:x val="0.67158223045592469"/>
          <c:y val="0.30288999754625962"/>
          <c:w val="0.31922243160454544"/>
          <c:h val="0.3373977824026780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2017г., тыс. руб.</c:v>
                </c:pt>
              </c:strCache>
            </c:strRef>
          </c:tx>
          <c:explosion val="13"/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1133.4000000000001</c:v>
                </c:pt>
                <c:pt idx="1">
                  <c:v>2391.6999999999998</c:v>
                </c:pt>
                <c:pt idx="2">
                  <c:v>8698.9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2016г., тыс. руб.</c:v>
                </c:pt>
              </c:strCache>
            </c:strRef>
          </c:tx>
          <c:dPt>
            <c:idx val="0"/>
            <c:bubble3D val="0"/>
            <c:explosion val="16"/>
          </c:dPt>
          <c:dPt>
            <c:idx val="2"/>
            <c:bubble3D val="0"/>
            <c:explosion val="13"/>
          </c:dPt>
          <c:dLbls>
            <c:spPr>
              <a:noFill/>
              <a:ln>
                <a:noFill/>
              </a:ln>
              <a:effectLst/>
            </c:sp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1133.5</c:v>
                </c:pt>
                <c:pt idx="1">
                  <c:v>2391.9</c:v>
                </c:pt>
                <c:pt idx="2">
                  <c:v>8301.2999999999993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egendEntry>
        <c:idx val="3"/>
        <c:delete val="1"/>
      </c:legendEntry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0.74138</cdr:x>
      <cdr:y>0.50467</cdr:y>
    </cdr:from>
    <cdr:to>
      <cdr:x>0.86034</cdr:x>
      <cdr:y>0.82094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43668" y="2143140"/>
          <a:ext cx="985838" cy="1343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49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427B5-5D43-4C87-8070-F1B49970B559}" type="datetimeFigureOut">
              <a:rPr lang="ru-RU" smtClean="0"/>
              <a:pPr/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06488" y="801688"/>
            <a:ext cx="5346700" cy="4010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078413"/>
            <a:ext cx="6048375" cy="4811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49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335D79-C321-49DD-9FDD-CD4D1C2AC9A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5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pic>
        <p:nvPicPr>
          <p:cNvPr id="37" name="Рисунок 36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  <p:pic>
        <p:nvPicPr>
          <p:cNvPr id="38" name="Рисунок 37"/>
          <p:cNvPicPr/>
          <p:nvPr/>
        </p:nvPicPr>
        <p:blipFill>
          <a:blip r:embed="rId2" cstate="print"/>
          <a:stretch/>
        </p:blipFill>
        <p:spPr>
          <a:xfrm>
            <a:off x="2079000" y="1604520"/>
            <a:ext cx="49849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685800" y="2130480"/>
            <a:ext cx="7772040" cy="6813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tile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Образец заголовка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1D043D1-1D63-4530-91C3-82076C3E88F7}" type="datetime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>
                <a:lnSpc>
                  <a:spcPct val="100000"/>
                </a:lnSpc>
              </a:pPr>
              <a:t>21.08.2018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/>
          <a:lstStyle/>
          <a:p>
            <a:endParaRPr lang="ru-RU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77572995-5208-4B36-92AB-903524723C50}" type="slidenum">
              <a:rPr lang="ru-RU" sz="1200" b="0" strike="noStrike" spc="-1">
                <a:solidFill>
                  <a:srgbClr val="8B8B8B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pPr algn="r">
                <a:lnSpc>
                  <a:spcPct val="100000"/>
                </a:lnSpc>
              </a:pPr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 marL="432000" indent="-324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Для правки структуры щёлкните мышью</a:t>
            </a:r>
          </a:p>
          <a:p>
            <a:pPr marL="864000" lvl="1" indent="-324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Второй уровень структуры</a:t>
            </a:r>
          </a:p>
          <a:p>
            <a:pPr marL="1296000" lvl="2" indent="-288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Третий уровень структуры</a:t>
            </a:r>
          </a:p>
          <a:p>
            <a:pPr marL="1728000" lvl="3" indent="-216000"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Четвёртый уровень структуры</a:t>
            </a:r>
          </a:p>
          <a:p>
            <a:pPr marL="2160000" lvl="4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Пятый уровень структуры</a:t>
            </a:r>
          </a:p>
          <a:p>
            <a:pPr marL="2592000" lvl="5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Шестой уровень структуры</a:t>
            </a:r>
          </a:p>
          <a:p>
            <a:pPr marL="3024000" lvl="6" indent="-216000"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ivysokovo@yandex.ru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ivysokovo.ru/tinybrowser/images/gerb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32656"/>
            <a:ext cx="857250" cy="1076326"/>
          </a:xfrm>
          <a:prstGeom prst="rect">
            <a:avLst/>
          </a:prstGeom>
          <a:noFill/>
        </p:spPr>
      </p:pic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-438869"/>
            <a:ext cx="364202" cy="133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133308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ctr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>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  <a:t/>
            </a:r>
            <a:br>
              <a:rPr kumimoji="0" lang="ru-RU" sz="25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Roboto"/>
                <a:cs typeface="Arial" pitchFamily="34" charset="0"/>
              </a:rPr>
            </a:br>
            <a:endParaRPr kumimoji="0" lang="ru-RU" sz="2500" b="0" i="0" u="none" strike="noStrike" cap="none" normalizeH="0" baseline="0" dirty="0" smtClean="0">
              <a:ln>
                <a:noFill/>
              </a:ln>
              <a:solidFill>
                <a:srgbClr val="FFFFFF"/>
              </a:solidFill>
              <a:effectLst/>
              <a:latin typeface="Roboto"/>
              <a:cs typeface="Arial" pitchFamily="34" charset="0"/>
            </a:endParaRPr>
          </a:p>
        </p:txBody>
      </p:sp>
      <p:pic>
        <p:nvPicPr>
          <p:cNvPr id="5126" name="Picture 6" descr="http://r.mtdata.ru/r960x600/u22/photo92B8/20156823711-0/original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99592" y="1628800"/>
            <a:ext cx="7620000" cy="52292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347864" y="5085184"/>
            <a:ext cx="501278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к Решению Совета Илья- </a:t>
            </a:r>
            <a:r>
              <a:rPr lang="ru-RU" alt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сельского поселения №</a:t>
            </a: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110 от 20 февраля</a:t>
            </a:r>
          </a:p>
          <a:p>
            <a:r>
              <a:rPr lang="ru-RU" altLang="ru-RU" sz="2000" b="1" i="1" dirty="0" smtClean="0">
                <a:latin typeface="Times New Roman" pitchFamily="18" charset="0"/>
                <a:cs typeface="Times New Roman" pitchFamily="18" charset="0"/>
              </a:rPr>
              <a:t> 2018 года «Об утверждении отчета  об </a:t>
            </a:r>
          </a:p>
          <a:p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исполнении бюджета за 2017 год»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0"/>
            <a:ext cx="7884368" cy="1469520"/>
          </a:xfrm>
          <a:solidFill>
            <a:schemeClr val="accent4"/>
          </a:solidFill>
        </p:spPr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Бюджет для граждан : </a:t>
            </a:r>
            <a:r>
              <a:rPr lang="ru-RU" altLang="ru-RU" sz="3200" b="1" kern="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  <a:cs typeface="Times New Roman" pitchFamily="18" charset="0"/>
              </a:rPr>
              <a:t>итоги за 2017 год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428604"/>
            <a:ext cx="7772040" cy="785818"/>
          </a:xfrm>
        </p:spPr>
        <p:txBody>
          <a:bodyPr/>
          <a:lstStyle/>
          <a:p>
            <a:pPr algn="ctr"/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Доходы бюджета </a:t>
            </a:r>
            <a:r>
              <a:rPr lang="ru-RU" sz="2800" b="1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 - </a:t>
            </a:r>
            <a:r>
              <a:rPr lang="ru-RU" sz="2800" b="1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800" b="1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 за 2017 год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457200" y="1357298"/>
            <a:ext cx="4015800" cy="50006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План 2017 г., тыс. руб.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/>
          </p:nvPr>
        </p:nvSpPr>
        <p:spPr>
          <a:xfrm>
            <a:off x="4674240" y="1500174"/>
            <a:ext cx="4015800" cy="428628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Факт 2017 г., тыс. руб</a:t>
            </a:r>
            <a:r>
              <a:rPr lang="ru-RU" dirty="0" smtClean="0"/>
              <a:t>.</a:t>
            </a:r>
            <a:endParaRPr lang="ru-RU" dirty="0"/>
          </a:p>
        </p:txBody>
      </p:sp>
      <p:graphicFrame>
        <p:nvGraphicFramePr>
          <p:cNvPr id="5" name="Содержимое 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893106176"/>
              </p:ext>
            </p:extLst>
          </p:nvPr>
        </p:nvGraphicFramePr>
        <p:xfrm>
          <a:off x="457200" y="1857364"/>
          <a:ext cx="4038600" cy="42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96408427"/>
              </p:ext>
            </p:extLst>
          </p:nvPr>
        </p:nvGraphicFramePr>
        <p:xfrm>
          <a:off x="4648200" y="1928802"/>
          <a:ext cx="4038600" cy="41973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928800" y="214200"/>
            <a:ext cx="7071840" cy="577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200" b="1" strike="noStrike" spc="-1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РАСХОДЫ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428760" y="785880"/>
            <a:ext cx="8429400" cy="3034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</a:t>
            </a:r>
            <a:r>
              <a:rPr lang="ru-RU" sz="16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</a:t>
            </a:r>
            <a:r>
              <a:rPr lang="ru-RU" sz="16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муниципальным программам за </a:t>
            </a:r>
            <a:r>
              <a:rPr lang="ru-RU" sz="16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6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6" name="Table 3"/>
          <p:cNvGraphicFramePr/>
          <p:nvPr>
            <p:extLst>
              <p:ext uri="{D42A27DB-BD31-4B8C-83A1-F6EECF244321}">
                <p14:modId xmlns:p14="http://schemas.microsoft.com/office/powerpoint/2010/main" val="1250601679"/>
              </p:ext>
            </p:extLst>
          </p:nvPr>
        </p:nvGraphicFramePr>
        <p:xfrm>
          <a:off x="357120" y="1714320"/>
          <a:ext cx="8572320" cy="329184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«Ремонт и содержание дорог в границах населенных пунктов Илья-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Высоковского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596,3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483,8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81,1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3654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«Благоустройство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населенных пунктов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сельского поселения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497,1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179,6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программа 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«Забота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и внимание в Илья- Высоковском сельском поселении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»  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44,5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44,4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4792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Муниципальная  программа  «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Развитие физической культуры и спорта в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Илья-Высоковском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сельском поселении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Пучежского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муниципального района»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 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142,0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 711,9</a:t>
                      </a:r>
                      <a:endParaRPr lang="ru-RU" sz="12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91,6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500040" y="357120"/>
            <a:ext cx="8429400" cy="6390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1800" b="0" strike="noStrike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по непрограммным направлениям деятельности за </a:t>
            </a:r>
            <a:r>
              <a:rPr lang="ru-RU" sz="18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8" name="Table 2"/>
          <p:cNvGraphicFramePr/>
          <p:nvPr>
            <p:extLst>
              <p:ext uri="{D42A27DB-BD31-4B8C-83A1-F6EECF244321}">
                <p14:modId xmlns:p14="http://schemas.microsoft.com/office/powerpoint/2010/main" val="98606775"/>
              </p:ext>
            </p:extLst>
          </p:nvPr>
        </p:nvGraphicFramePr>
        <p:xfrm>
          <a:off x="357120" y="1214280"/>
          <a:ext cx="8572320" cy="5078520"/>
        </p:xfrm>
        <a:graphic>
          <a:graphicData uri="http://schemas.openxmlformats.org/drawingml/2006/table">
            <a:tbl>
              <a:tblPr/>
              <a:tblGrid>
                <a:gridCol w="4500720"/>
                <a:gridCol w="1428480"/>
                <a:gridCol w="1428480"/>
                <a:gridCol w="1214640"/>
              </a:tblGrid>
              <a:tr h="3654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тыс.рублей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 исполнения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Непрограммные направления деятельности исполнительных органов местного самоуправления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 841,7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816,9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99,1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Реализация полномочий Российской Федерации по первичному воинскому учету на территориях, где отсутствуют военные комиссариаты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61,0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61,0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Другие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общегосударственные вопросы  в рамках </a:t>
                      </a:r>
                      <a:r>
                        <a:rPr lang="ru-RU" sz="1200" b="0" strike="noStrike" spc="-1" baseline="0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непрограмных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направлениях деятельности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276,2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205,7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94,5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Пенсионное обеспечение муниципальных служащих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72,0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72,0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Содержание муниципального жилого фонда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39,5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98,8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 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профессионального образования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6,0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80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Обеспечение жителей поселения услугами организаций культуры в рамках </a:t>
                      </a:r>
                      <a:r>
                        <a:rPr lang="ru-RU" sz="1200" b="0" strike="noStrike" spc="-1" dirty="0" err="1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непрограмных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направления деятельности 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2 500,0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56844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6 796,9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6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 701,1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98,6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0" name="Table 2"/>
          <p:cNvGraphicFramePr/>
          <p:nvPr>
            <p:extLst>
              <p:ext uri="{D42A27DB-BD31-4B8C-83A1-F6EECF244321}">
                <p14:modId xmlns:p14="http://schemas.microsoft.com/office/powerpoint/2010/main" val="2696075130"/>
              </p:ext>
            </p:extLst>
          </p:nvPr>
        </p:nvGraphicFramePr>
        <p:xfrm>
          <a:off x="500040" y="1714490"/>
          <a:ext cx="8429400" cy="4225750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938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высшего должностного лица субъекта Российской Федерации и муниципального образования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519,5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519,5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8737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0104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289,7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2 </a:t>
                      </a: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264,9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98,9</a:t>
                      </a:r>
                      <a:endParaRPr lang="ru-RU" sz="12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0105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Судебная система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5713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0106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32,5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100,0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3751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0113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Другие общегосударственные вопросы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276,2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205,7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94,5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9455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0100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117,9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022,6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97,7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91" name="CustomShape 3"/>
          <p:cNvSpPr/>
          <p:nvPr/>
        </p:nvSpPr>
        <p:spPr>
          <a:xfrm>
            <a:off x="428760" y="1071720"/>
            <a:ext cx="478584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Общегосударственные вопросы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714240" y="214200"/>
            <a:ext cx="7572240" cy="8218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Структура расходов бюджета </a:t>
            </a:r>
            <a:r>
              <a:rPr lang="ru-RU" sz="24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Илья- </a:t>
            </a:r>
            <a:r>
              <a:rPr lang="ru-RU" sz="2400" spc="-1" dirty="0" err="1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Высоковского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сельского поселения за </a:t>
            </a:r>
            <a:r>
              <a:rPr lang="ru-RU" sz="2400" b="0" strike="noStrike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2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 по основным разделам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3" name="CustomShape 2"/>
          <p:cNvSpPr/>
          <p:nvPr/>
        </p:nvSpPr>
        <p:spPr>
          <a:xfrm>
            <a:off x="642960" y="1714320"/>
            <a:ext cx="3785760" cy="456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24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Национальная оборона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94" name="CustomShape 3"/>
          <p:cNvSpPr/>
          <p:nvPr/>
        </p:nvSpPr>
        <p:spPr>
          <a:xfrm>
            <a:off x="642960" y="2300040"/>
            <a:ext cx="6214680" cy="118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План на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61,0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Исполнено за 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2017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год: </a:t>
            </a:r>
            <a:r>
              <a:rPr lang="ru-RU" sz="2400" b="1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61,0</a:t>
            </a:r>
            <a:r>
              <a:rPr lang="ru-RU" sz="2400" b="1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</a:t>
            </a:r>
            <a:r>
              <a:rPr lang="ru-RU" sz="24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Процент выполнения: </a:t>
            </a:r>
            <a:r>
              <a:rPr lang="ru-RU" sz="24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100,0 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CustomShape 2"/>
          <p:cNvSpPr/>
          <p:nvPr/>
        </p:nvSpPr>
        <p:spPr>
          <a:xfrm>
            <a:off x="1515240" y="71280"/>
            <a:ext cx="6744960" cy="364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97" name="Table 3"/>
          <p:cNvGraphicFramePr/>
          <p:nvPr>
            <p:extLst>
              <p:ext uri="{D42A27DB-BD31-4B8C-83A1-F6EECF244321}">
                <p14:modId xmlns:p14="http://schemas.microsoft.com/office/powerpoint/2010/main" val="1251331792"/>
              </p:ext>
            </p:extLst>
          </p:nvPr>
        </p:nvGraphicFramePr>
        <p:xfrm>
          <a:off x="500040" y="785793"/>
          <a:ext cx="8429400" cy="1928827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667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52897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0408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транспортного обслуживания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3730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Дорожное хозяйство (дорожные фонды)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596,3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483,3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81,1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60089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0400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596,3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483,3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81,1</a:t>
                      </a:r>
                      <a:endParaRPr lang="ru-RU" sz="1400" b="1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</a:tbl>
          </a:graphicData>
        </a:graphic>
      </p:graphicFrame>
      <p:sp>
        <p:nvSpPr>
          <p:cNvPr id="98" name="CustomShape 4"/>
          <p:cNvSpPr/>
          <p:nvPr/>
        </p:nvSpPr>
        <p:spPr>
          <a:xfrm>
            <a:off x="3343320" y="357166"/>
            <a:ext cx="2787120" cy="64294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Национальная экономика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9" name="Table 5"/>
          <p:cNvGraphicFramePr/>
          <p:nvPr>
            <p:extLst>
              <p:ext uri="{D42A27DB-BD31-4B8C-83A1-F6EECF244321}">
                <p14:modId xmlns:p14="http://schemas.microsoft.com/office/powerpoint/2010/main" val="13953643"/>
              </p:ext>
            </p:extLst>
          </p:nvPr>
        </p:nvGraphicFramePr>
        <p:xfrm>
          <a:off x="500040" y="3357562"/>
          <a:ext cx="8429400" cy="1792039"/>
        </p:xfrm>
        <a:graphic>
          <a:graphicData uri="http://schemas.openxmlformats.org/drawingml/2006/table">
            <a:tbl>
              <a:tblPr/>
              <a:tblGrid>
                <a:gridCol w="928440"/>
                <a:gridCol w="3357360"/>
                <a:gridCol w="1428480"/>
                <a:gridCol w="1643040"/>
                <a:gridCol w="1072080"/>
              </a:tblGrid>
              <a:tr h="421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Раздел подраздел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План на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год, тыс.рублей.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12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2017год</a:t>
                      </a:r>
                      <a:r>
                        <a:rPr lang="ru-RU" sz="12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, тыс. рублей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Процент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выполнения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8000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0501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Жилищное хозяйство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39,5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98,8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0502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Коммунальное хозяйство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-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5317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0503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Благоустройство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497,1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2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179,6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92,9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50619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0500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Итого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 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537,1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2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 219,1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93,0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  <p:sp>
        <p:nvSpPr>
          <p:cNvPr id="100" name="CustomShape 6"/>
          <p:cNvSpPr/>
          <p:nvPr/>
        </p:nvSpPr>
        <p:spPr>
          <a:xfrm>
            <a:off x="2945880" y="2928934"/>
            <a:ext cx="39301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 err="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Жилищно</a:t>
            </a: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– коммунальное хозяйство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1" name="CustomShape 7"/>
          <p:cNvSpPr/>
          <p:nvPr/>
        </p:nvSpPr>
        <p:spPr>
          <a:xfrm>
            <a:off x="3214800" y="5286388"/>
            <a:ext cx="4000320" cy="428628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Культура и кинематография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" name="CustomShape 8"/>
          <p:cNvSpPr/>
          <p:nvPr/>
        </p:nvSpPr>
        <p:spPr>
          <a:xfrm>
            <a:off x="428760" y="5715016"/>
            <a:ext cx="6214680" cy="92869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План на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2 500,0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Исполнено за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2 500,0</a:t>
            </a:r>
            <a:r>
              <a:rPr lang="ru-RU" sz="1800" b="0" strike="noStrike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тыс.рублей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Процент выполнения: </a:t>
            </a:r>
            <a:r>
              <a:rPr lang="ru-RU" spc="-1" dirty="0" smtClean="0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100,0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2875" y="214313"/>
            <a:ext cx="8715375" cy="5540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000" b="1" dirty="0">
                <a:solidFill>
                  <a:srgbClr val="0070C0"/>
                </a:solidFill>
                <a:latin typeface="+mj-lt"/>
              </a:rPr>
              <a:t>Источники финансирования дефицита бюджета</a:t>
            </a:r>
            <a:endParaRPr lang="ru-RU" sz="30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69635" name="Rectangle 1"/>
          <p:cNvSpPr>
            <a:spLocks noChangeArrowheads="1"/>
          </p:cNvSpPr>
          <p:nvPr/>
        </p:nvSpPr>
        <p:spPr bwMode="auto">
          <a:xfrm>
            <a:off x="785786" y="5541297"/>
            <a:ext cx="707236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indent="45085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Бюджет Илья -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сельского поселения за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год исполнен с профицитом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413,6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тыс.  руб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963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85786" y="1214422"/>
            <a:ext cx="6929486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57166"/>
            <a:ext cx="8229600" cy="690634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сельского поселения </a:t>
            </a:r>
            <a:b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муниципального района  </a:t>
            </a:r>
            <a: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  <a:t/>
            </a:r>
            <a:br>
              <a:rPr lang="ru-RU" sz="1900" b="1" dirty="0" smtClean="0">
                <a:solidFill>
                  <a:schemeClr val="accent2"/>
                </a:solidFill>
                <a:latin typeface="Bookman Old Style" pitchFamily="18" charset="0"/>
              </a:rPr>
            </a:b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 smtClean="0"/>
          </a:p>
        </p:txBody>
      </p:sp>
      <p:pic>
        <p:nvPicPr>
          <p:cNvPr id="18661" name="Picture 229" descr="i?id=541359906-37-7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11960" y="3286124"/>
            <a:ext cx="4500562" cy="3179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663" name="Picture 231" descr="i?id=211768809-33-7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1071563"/>
            <a:ext cx="2357437" cy="2041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179513" y="3143250"/>
            <a:ext cx="4106738" cy="3310086"/>
          </a:xfrm>
          <a:prstGeom prst="rect">
            <a:avLst/>
          </a:prstGeom>
        </p:spPr>
        <p:txBody>
          <a:bodyPr/>
          <a:lstStyle/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Согласно статье 9 решения о бюджете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ИльяВысоковского</a:t>
            </a:r>
            <a:r>
              <a:rPr lang="ru-RU" sz="2000" b="1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на 2016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год МУНИЦИПАЛЬНЫЙ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ДОЛГ </a:t>
            </a:r>
            <a:r>
              <a:rPr lang="ru-RU" sz="2000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муниципального района утвержден:</a:t>
            </a:r>
          </a:p>
          <a:p>
            <a:pPr indent="265113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>
              <a:lnSpc>
                <a:spcPct val="90000"/>
              </a:lnSpc>
              <a:spcBef>
                <a:spcPts val="600"/>
              </a:spcBef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indent="265113" algn="ctr" eaLnBrk="1" fontAlgn="auto" hangingPunct="1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ct val="85000"/>
              <a:defRPr/>
            </a:pPr>
            <a:endParaRPr lang="ru-RU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662" name="Прямоугольник 14"/>
          <p:cNvSpPr>
            <a:spLocks noChangeArrowheads="1"/>
          </p:cNvSpPr>
          <p:nvPr/>
        </p:nvSpPr>
        <p:spPr bwMode="auto">
          <a:xfrm>
            <a:off x="4572000" y="1000125"/>
            <a:ext cx="385762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Статья 9 «Муниципальные заимствования, муниципальный долг </a:t>
            </a:r>
            <a:r>
              <a:rPr lang="ru-RU" b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муниципального района и расходы на его обслуживание» </a:t>
            </a:r>
          </a:p>
        </p:txBody>
      </p:sp>
      <p:sp>
        <p:nvSpPr>
          <p:cNvPr id="18" name="Прямоугольник 17"/>
          <p:cNvSpPr/>
          <p:nvPr/>
        </p:nvSpPr>
        <p:spPr>
          <a:xfrm rot="19817949">
            <a:off x="6909426" y="4118224"/>
            <a:ext cx="1190647" cy="52322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sz="2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ДОЛГ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57250" y="5857875"/>
            <a:ext cx="2928938" cy="36988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1800" dirty="0">
                <a:latin typeface="+mj-lt"/>
              </a:rPr>
              <a:t>    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- в сумме 0,00 руб..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1" dur="500"/>
                                        <p:tgtEl>
                                          <p:spTgt spid="1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500"/>
                                        <p:tgtEl>
                                          <p:spTgt spid="1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  <p:bldP spid="1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0825"/>
            <a:ext cx="8229600" cy="619125"/>
          </a:xfrm>
        </p:spPr>
        <p:txBody>
          <a:bodyPr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связь</a:t>
            </a:r>
          </a:p>
        </p:txBody>
      </p:sp>
      <p:sp>
        <p:nvSpPr>
          <p:cNvPr id="122887" name="Rectangle 7"/>
          <p:cNvSpPr>
            <a:spLocks noChangeArrowheads="1"/>
          </p:cNvSpPr>
          <p:nvPr/>
        </p:nvSpPr>
        <p:spPr bwMode="auto">
          <a:xfrm>
            <a:off x="642938" y="986680"/>
            <a:ext cx="8143875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Презентация подготовлена администрацией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района Ивановской области 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Мы надеемся, что представленная информация оказалась </a:t>
            </a: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для Вас полезной и интересной.</a:t>
            </a: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Свои вопросы и предложения Вы можете направить в администрацию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сельского поселения 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района Ивановской области:</a:t>
            </a: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по телефону (факсу) 8 (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на адрес электронной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почты: </a:t>
            </a:r>
            <a:r>
              <a:rPr lang="en-US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письмом по почте 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155375,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Ивановская область, </a:t>
            </a:r>
            <a:r>
              <a:rPr lang="ru-RU" dirty="0" err="1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район</a:t>
            </a: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defRPr/>
            </a:pPr>
            <a:r>
              <a:rPr lang="ru-RU" sz="1800" dirty="0" smtClean="0">
                <a:solidFill>
                  <a:srgbClr val="080808"/>
                </a:solidFill>
                <a:latin typeface="Times New Roman" pitchFamily="18" charset="0"/>
                <a:cs typeface="Times New Roman" pitchFamily="18" charset="0"/>
              </a:rPr>
              <a:t>с.Илья-Высоково, ул.Школьная, д.3</a:t>
            </a:r>
            <a:endParaRPr lang="ru-RU" sz="1800" dirty="0">
              <a:solidFill>
                <a:srgbClr val="080808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  <a:defRPr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официальном сайте Администрации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Пучежского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муниципального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района в разделе Бюджет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граждан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800" dirty="0">
              <a:latin typeface="+mj-lt"/>
            </a:endParaRPr>
          </a:p>
          <a:p>
            <a:pPr algn="ctr">
              <a:defRPr/>
            </a:pPr>
            <a:endParaRPr lang="ru-RU" sz="1800" dirty="0">
              <a:solidFill>
                <a:srgbClr val="080808"/>
              </a:solidFill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22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/>
          </p:nvPr>
        </p:nvSpPr>
        <p:spPr>
          <a:xfrm>
            <a:off x="0" y="0"/>
            <a:ext cx="8229240" cy="3977280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/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35842" name="Picture 2" descr="http://photos.wikimapia.org/p/00/05/09/76/24_bi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764704"/>
            <a:ext cx="8215370" cy="53285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642960" y="357120"/>
            <a:ext cx="7843320" cy="99972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Уважаемые жители </a:t>
            </a:r>
            <a:r>
              <a:rPr lang="ru-RU" sz="3200" b="1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32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поселения!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Shape 2"/>
          <p:cNvSpPr txBox="1"/>
          <p:nvPr/>
        </p:nvSpPr>
        <p:spPr>
          <a:xfrm>
            <a:off x="285840" y="1357298"/>
            <a:ext cx="8500680" cy="4857382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just">
              <a:lnSpc>
                <a:spcPct val="100000"/>
              </a:lnSpc>
            </a:pPr>
            <a:r>
              <a:rPr lang="ru-RU" sz="32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 </a:t>
            </a:r>
            <a:r>
              <a:rPr lang="ru-RU" sz="32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 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Предоставляем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вашему вниманию «Бюджет для граждан», подготовленный на основе отчета об исполнении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бюджета Илья- </a:t>
            </a:r>
            <a:r>
              <a:rPr lang="ru-RU" sz="2000" b="0" strike="noStrike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сельского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за 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год. 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	Бюджет для граждан разработан с целью обеспечения прозрачности и открытости бюджетного процесса путем информирования жителей о бюджете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доступной форме.</a:t>
            </a:r>
          </a:p>
          <a:p>
            <a:pPr algn="just">
              <a:lnSpc>
                <a:spcPct val="100000"/>
              </a:lnSpc>
            </a:pPr>
            <a:endParaRPr lang="ru-RU" sz="2000" b="0" strike="noStrike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Бюджет для граждан» подготовлен администрацией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Высоковского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Место нахождения: Ивановская область, </a:t>
            </a:r>
            <a:r>
              <a:rPr lang="ru-RU" sz="2000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Пучежский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район, село </a:t>
            </a:r>
            <a:r>
              <a:rPr lang="ru-RU" sz="2000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 Высоково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, улица Школьная д.3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Телефон: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Факс: (</a:t>
            </a:r>
            <a:r>
              <a:rPr lang="ru-RU" sz="20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49345) 2-71-36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20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Адрес электронной почты:</a:t>
            </a:r>
            <a:r>
              <a:rPr lang="ru-RU" sz="2000" b="0" strike="noStrike" spc="-1" dirty="0">
                <a:solidFill>
                  <a:srgbClr val="4B734B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000" b="1" u="sng" spc="-1" dirty="0" smtClean="0">
                <a:solidFill>
                  <a:srgbClr val="FB4A18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  <a:hlinkClick r:id="rId2"/>
              </a:rPr>
              <a:t>ivysokovo@yandex.ru</a:t>
            </a:r>
            <a:endParaRPr lang="ru-RU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endParaRPr lang="ru-RU" sz="3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41" name="CustomShape 3"/>
          <p:cNvSpPr/>
          <p:nvPr/>
        </p:nvSpPr>
        <p:spPr>
          <a:xfrm rot="10800000" flipV="1">
            <a:off x="8572680" y="1778040"/>
            <a:ext cx="7786440" cy="6080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extShape 1"/>
          <p:cNvSpPr txBox="1"/>
          <p:nvPr/>
        </p:nvSpPr>
        <p:spPr>
          <a:xfrm>
            <a:off x="285840" y="571320"/>
            <a:ext cx="8429400" cy="92844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lnSpc>
                <a:spcPct val="100000"/>
              </a:lnSpc>
            </a:pPr>
            <a:r>
              <a:rPr lang="ru-RU" sz="3200" spc="-1" dirty="0" smtClean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3200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Shape 2"/>
          <p:cNvSpPr txBox="1"/>
          <p:nvPr/>
        </p:nvSpPr>
        <p:spPr>
          <a:xfrm>
            <a:off x="642960" y="314316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14200" y="1357298"/>
            <a:ext cx="8429400" cy="4929022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pPr>
              <a:lnSpc>
                <a:spcPct val="100000"/>
              </a:lnSpc>
            </a:pP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Бюджет </a:t>
            </a:r>
            <a:r>
              <a:rPr lang="ru-RU" sz="24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- это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  <a:r>
              <a:rPr lang="ru-RU" sz="24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2400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  <a:p>
            <a:pPr>
              <a:lnSpc>
                <a:spcPct val="100000"/>
              </a:lnSpc>
            </a:pP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1026" name="Picture 2" descr="C:\Users\Legion\Desktop\картинки для презентации\by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2714620"/>
            <a:ext cx="5143516" cy="35718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4439160" y="2936520"/>
            <a:ext cx="2922840" cy="699120"/>
          </a:xfrm>
          <a:custGeom>
            <a:avLst/>
            <a:gdLst/>
            <a:ahLst/>
            <a:cxnLst/>
            <a:rect l="l" t="t" r="r" b="b"/>
            <a:pathLst>
              <a:path w="2923331" h="699462">
                <a:moveTo>
                  <a:pt x="0" y="0"/>
                </a:moveTo>
                <a:lnTo>
                  <a:pt x="0" y="477887"/>
                </a:lnTo>
                <a:lnTo>
                  <a:pt x="2923331" y="477887"/>
                </a:lnTo>
                <a:lnTo>
                  <a:pt x="2923331" y="699462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6" name="CustomShape 2"/>
          <p:cNvSpPr/>
          <p:nvPr/>
        </p:nvSpPr>
        <p:spPr>
          <a:xfrm>
            <a:off x="4392720" y="2936520"/>
            <a:ext cx="91080" cy="732600"/>
          </a:xfrm>
          <a:custGeom>
            <a:avLst/>
            <a:gdLst/>
            <a:ahLst/>
            <a:cxnLst/>
            <a:rect l="l" t="t" r="r" b="b"/>
            <a:pathLst>
              <a:path w="765" h="732815">
                <a:moveTo>
                  <a:pt x="46485" y="0"/>
                </a:moveTo>
                <a:lnTo>
                  <a:pt x="46485" y="511240"/>
                </a:lnTo>
                <a:lnTo>
                  <a:pt x="45720" y="511240"/>
                </a:lnTo>
                <a:lnTo>
                  <a:pt x="45720" y="732815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7" name="CustomShape 3"/>
          <p:cNvSpPr/>
          <p:nvPr/>
        </p:nvSpPr>
        <p:spPr>
          <a:xfrm>
            <a:off x="1515960" y="2936520"/>
            <a:ext cx="2922840" cy="695160"/>
          </a:xfrm>
          <a:custGeom>
            <a:avLst/>
            <a:gdLst/>
            <a:ahLst/>
            <a:cxnLst/>
            <a:rect l="l" t="t" r="r" b="b"/>
            <a:pathLst>
              <a:path w="2923331" h="695620">
                <a:moveTo>
                  <a:pt x="2923331" y="0"/>
                </a:moveTo>
                <a:lnTo>
                  <a:pt x="2923331" y="474044"/>
                </a:lnTo>
                <a:lnTo>
                  <a:pt x="0" y="474044"/>
                </a:lnTo>
                <a:lnTo>
                  <a:pt x="0" y="695620"/>
                </a:lnTo>
              </a:path>
            </a:pathLst>
          </a:custGeom>
          <a:noFill/>
          <a:ln>
            <a:round/>
          </a:ln>
        </p:spPr>
        <p:style>
          <a:lnRef idx="2">
            <a:schemeClr val="accent1">
              <a:shade val="60000"/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48" name="CustomShape 4"/>
          <p:cNvSpPr/>
          <p:nvPr/>
        </p:nvSpPr>
        <p:spPr>
          <a:xfrm>
            <a:off x="3243240" y="141768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49" name="CustomShape 5"/>
          <p:cNvSpPr/>
          <p:nvPr/>
        </p:nvSpPr>
        <p:spPr>
          <a:xfrm>
            <a:off x="3508920" y="167004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0" name="CustomShape 6"/>
          <p:cNvSpPr/>
          <p:nvPr/>
        </p:nvSpPr>
        <p:spPr>
          <a:xfrm>
            <a:off x="3553560" y="171468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Поступающие в бюджет денежные средства являются </a:t>
            </a: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доходами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1" name="CustomShape 7"/>
          <p:cNvSpPr/>
          <p:nvPr/>
        </p:nvSpPr>
        <p:spPr>
          <a:xfrm>
            <a:off x="320040" y="363204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2" name="CustomShape 8"/>
          <p:cNvSpPr/>
          <p:nvPr/>
        </p:nvSpPr>
        <p:spPr>
          <a:xfrm>
            <a:off x="585720" y="388440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3" name="CustomShape 9"/>
          <p:cNvSpPr/>
          <p:nvPr/>
        </p:nvSpPr>
        <p:spPr>
          <a:xfrm>
            <a:off x="630000" y="392904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(часть доходов граждан и организаций, которые они обязаны платить государству)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4" name="CustomShape 10"/>
          <p:cNvSpPr/>
          <p:nvPr/>
        </p:nvSpPr>
        <p:spPr>
          <a:xfrm>
            <a:off x="3242520" y="3669120"/>
            <a:ext cx="2391480" cy="151848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5" name="CustomShape 11"/>
          <p:cNvSpPr/>
          <p:nvPr/>
        </p:nvSpPr>
        <p:spPr>
          <a:xfrm>
            <a:off x="3508200" y="3921480"/>
            <a:ext cx="2391480" cy="151848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6" name="CustomShape 12"/>
          <p:cNvSpPr/>
          <p:nvPr/>
        </p:nvSpPr>
        <p:spPr>
          <a:xfrm>
            <a:off x="3552840" y="3966120"/>
            <a:ext cx="2302560" cy="1429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Неналоговые доходы </a:t>
            </a: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(платежи в виде штрафов, санкций за нарушение законодательства, платежи за пользование имуществом государства, средства самообложения граждан)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7" name="CustomShape 13"/>
          <p:cNvSpPr/>
          <p:nvPr/>
        </p:nvSpPr>
        <p:spPr>
          <a:xfrm>
            <a:off x="6166440" y="3636000"/>
            <a:ext cx="2391480" cy="1380240"/>
          </a:xfrm>
          <a:prstGeom prst="roundRect">
            <a:avLst>
              <a:gd name="adj" fmla="val 10000"/>
            </a:avLst>
          </a:prstGeom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/>
        </p:style>
      </p:sp>
      <p:sp>
        <p:nvSpPr>
          <p:cNvPr id="58" name="CustomShape 14"/>
          <p:cNvSpPr/>
          <p:nvPr/>
        </p:nvSpPr>
        <p:spPr>
          <a:xfrm>
            <a:off x="6432480" y="3888360"/>
            <a:ext cx="2391480" cy="1380240"/>
          </a:xfrm>
          <a:prstGeom prst="roundRect">
            <a:avLst>
              <a:gd name="adj" fmla="val 10000"/>
            </a:avLst>
          </a:prstGeom>
          <a:ln>
            <a:round/>
          </a:ln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/>
        </p:style>
      </p:sp>
      <p:sp>
        <p:nvSpPr>
          <p:cNvPr id="59" name="CustomShape 15"/>
          <p:cNvSpPr/>
          <p:nvPr/>
        </p:nvSpPr>
        <p:spPr>
          <a:xfrm>
            <a:off x="6472800" y="3928680"/>
            <a:ext cx="2310480" cy="1299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45720" rIns="45720" anchor="ctr"/>
          <a:lstStyle/>
          <a:p>
            <a:pPr algn="ctr">
              <a:lnSpc>
                <a:spcPct val="90000"/>
              </a:lnSpc>
            </a:pPr>
            <a:r>
              <a:rPr lang="ru-RU" sz="12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Безвозмездные поступления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90000"/>
              </a:lnSpc>
            </a:pPr>
            <a:r>
              <a:rPr lang="ru-RU" sz="1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</a:rPr>
              <a:t>(средства, которые поступают в бюджет безвозмездно из других бюджетов, а также от юридических и физических лиц)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Содержимое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28926" y="1428736"/>
            <a:ext cx="3357586" cy="3786214"/>
          </a:xfrm>
          <a:prstGeom prst="rect">
            <a:avLst/>
          </a:prstGeom>
          <a:ln>
            <a:noFill/>
          </a:ln>
        </p:spPr>
      </p:pic>
      <p:sp>
        <p:nvSpPr>
          <p:cNvPr id="61" name="CustomShape 1"/>
          <p:cNvSpPr/>
          <p:nvPr/>
        </p:nvSpPr>
        <p:spPr>
          <a:xfrm>
            <a:off x="6286680" y="200016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Если расходная часть бюджета превышает доходную, то бюджет формируется с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FF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ДЕФИЦИТОМ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500040" y="2071800"/>
            <a:ext cx="2356920" cy="1736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Превышение доходов над расходами образует положительный остаток бюджета 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1800" b="1" strike="noStrike" spc="-1">
                <a:solidFill>
                  <a:srgbClr val="3333FF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ПРОФИЦИТ</a:t>
            </a:r>
            <a:endParaRPr lang="ru-RU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TextShape 1"/>
          <p:cNvSpPr txBox="1"/>
          <p:nvPr/>
        </p:nvSpPr>
        <p:spPr>
          <a:xfrm>
            <a:off x="642960" y="357120"/>
            <a:ext cx="7843320" cy="71388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ru-RU" sz="4400" b="0" strike="noStrike" spc="-1" dirty="0">
                <a:solidFill>
                  <a:srgbClr val="0070C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Основные понятия и термины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CustomShape 2"/>
          <p:cNvSpPr/>
          <p:nvPr/>
        </p:nvSpPr>
        <p:spPr>
          <a:xfrm>
            <a:off x="357120" y="1285920"/>
            <a:ext cx="8429400" cy="47538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Муниципальный долг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обязательства, возникающие из муниципальных заимствований, гарантий по обязательствам третьих лиц, другие обязательства в соответствии с видами долговых обязательств, принятые на себя муниципальным образованием. 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Межбюджетные трансферты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средства, предоставляемые одним бюджетом бюджетной системы Российской Федерации другому бюджету Российской Федерации.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Дотации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межбюджетные трансферты, предоставляемые на безвозмездной и безвозвратной основе без установления направлений и (или) условий их использования.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</a:pPr>
            <a:r>
              <a:rPr lang="ru-RU" sz="1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Муниципальная программа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– комплекс мероприятий, увязанных по ресурсам, срокам и исполнителям, направленных на достижение целей социально-экономического развития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 в определенной сфере.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CustomShape 1"/>
          <p:cNvSpPr/>
          <p:nvPr/>
        </p:nvSpPr>
        <p:spPr>
          <a:xfrm>
            <a:off x="214200" y="361080"/>
            <a:ext cx="8572320" cy="30679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составляется администрацией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поселения по всем основным показателям доходов и расходов в установленном порядке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</a:pP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Проект решения об исполнении бюджета за отчетный год направляется в Совет </a:t>
            </a:r>
            <a:r>
              <a:rPr lang="ru-RU" spc="-1" dirty="0" err="1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Илья-Высоковского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Ежегодно по отчету об исполнении бюджета  проводятся публичные слушания.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Каждый житель вправе высказать свое мнение, представить материалы, письменные предложения и замечания для включения в протокол публичных слушаний.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Отчет об исполнении бюджета за год  утверждается решением Совета </a:t>
            </a:r>
            <a:r>
              <a:rPr lang="ru-RU" sz="1800" b="0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сельского поселения.</a:t>
            </a:r>
          </a:p>
        </p:txBody>
      </p:sp>
      <p:sp>
        <p:nvSpPr>
          <p:cNvPr id="66" name="CustomShape 2"/>
          <p:cNvSpPr/>
          <p:nvPr/>
        </p:nvSpPr>
        <p:spPr>
          <a:xfrm>
            <a:off x="285840" y="3429000"/>
            <a:ext cx="8572320" cy="25822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доходам заключается в обеспечении полного и своевременного поступления в бюджет налогов, сборов, доходов от использования имущества и других обязательных платежей.</a:t>
            </a:r>
          </a:p>
          <a:p>
            <a:pPr>
              <a:lnSpc>
                <a:spcPct val="100000"/>
              </a:lnSpc>
            </a:pPr>
            <a:r>
              <a:rPr lang="ru-RU" sz="1800" b="0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 pitchFamily="18" charset="0"/>
                <a:cs typeface="Times New Roman" pitchFamily="18" charset="0"/>
              </a:rPr>
              <a:t>Исполнение бюджета по расходам означает последовательное финансирование мероприятий, предусмотренных решением о бюджете, в пределах утвержденных сумм с целью исполнения принятых муниципальным образованием расходных обязательств.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71480"/>
            <a:ext cx="7772040" cy="642942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</a:t>
            </a:r>
            <a:endParaRPr lang="ru-RU" sz="3200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936883020"/>
              </p:ext>
            </p:extLst>
          </p:nvPr>
        </p:nvGraphicFramePr>
        <p:xfrm>
          <a:off x="500034" y="1285860"/>
          <a:ext cx="828680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1071360" y="285840"/>
            <a:ext cx="7643520" cy="7002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Объем и структура доходов в динамике бюджета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pc="-1" dirty="0" err="1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Илья-Высоковского</a:t>
            </a:r>
            <a:r>
              <a:rPr lang="ru-RU" sz="2000" b="1" strike="noStrike" spc="-1" dirty="0" smtClean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 </a:t>
            </a:r>
            <a:r>
              <a:rPr lang="ru-RU" sz="2000" b="1" strike="noStrike" spc="-1" dirty="0">
                <a:solidFill>
                  <a:srgbClr val="3C7483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сельского поселения</a:t>
            </a:r>
            <a:endParaRPr lang="ru-RU" sz="18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graphicFrame>
        <p:nvGraphicFramePr>
          <p:cNvPr id="71" name="Table 2"/>
          <p:cNvGraphicFramePr/>
          <p:nvPr>
            <p:extLst>
              <p:ext uri="{D42A27DB-BD31-4B8C-83A1-F6EECF244321}">
                <p14:modId xmlns:p14="http://schemas.microsoft.com/office/powerpoint/2010/main" val="3260999586"/>
              </p:ext>
            </p:extLst>
          </p:nvPr>
        </p:nvGraphicFramePr>
        <p:xfrm>
          <a:off x="285840" y="1357200"/>
          <a:ext cx="8500680" cy="4511040"/>
        </p:xfrm>
        <a:graphic>
          <a:graphicData uri="http://schemas.openxmlformats.org/drawingml/2006/table">
            <a:tbl>
              <a:tblPr/>
              <a:tblGrid>
                <a:gridCol w="2833560"/>
                <a:gridCol w="2833560"/>
                <a:gridCol w="2833560"/>
              </a:tblGrid>
              <a:tr h="426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Наименование доходов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2016год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2017 </a:t>
                      </a: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год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>
                          <a:solidFill>
                            <a:srgbClr val="FFFFFF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исполнено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72A376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13615,1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826,7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639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и неналоговые доходы, 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916,7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525,4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3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671,8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1 133,5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неналоговые доходы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244,9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2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391,9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426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безвозмездные поступления,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в том числе: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8698,4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301,3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дотации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8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457,0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7</a:t>
                      </a:r>
                      <a:r>
                        <a:rPr lang="ru-RU" sz="1400" b="0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756,5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субсидии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10,0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0,00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субвенции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60,8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61,0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 pitchFamily="18" charset="0"/>
                          <a:cs typeface="Times New Roman" pitchFamily="18" charset="0"/>
                        </a:rPr>
                        <a:t>возврат субсидий , субвенций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3,5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Arial"/>
                        </a:rPr>
                        <a:t>0,00</a:t>
                      </a:r>
                      <a:endParaRPr lang="ru-RU" sz="14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0" strike="noStrike" spc="-1" dirty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иные межбюджетные трансферты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167,1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0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483,8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5E0D5"/>
                    </a:solidFill>
                  </a:tcPr>
                </a:tc>
              </a:tr>
              <a:tr h="213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Доходы всего </a:t>
                      </a:r>
                      <a:r>
                        <a:rPr lang="ru-RU" sz="1400" b="0" strike="noStrike" spc="-1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(тыс. руб.)</a:t>
                      </a:r>
                      <a:endParaRPr lang="ru-RU" sz="1800" b="0" strike="noStrike" spc="-1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13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  <a:ea typeface="Times New Roman"/>
                        </a:rPr>
                        <a:t> 615,1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ru-RU" sz="1400" b="1" strike="noStrike" spc="-1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11</a:t>
                      </a:r>
                      <a:r>
                        <a:rPr lang="ru-RU" sz="1400" b="1" strike="noStrike" spc="-1" baseline="0" dirty="0" smtClean="0">
                          <a:solidFill>
                            <a:srgbClr val="000000"/>
                          </a:solidFill>
                          <a:uFill>
                            <a:solidFill>
                              <a:srgbClr val="FFFFFF"/>
                            </a:solidFill>
                          </a:uFill>
                          <a:latin typeface="Times New Roman"/>
                        </a:rPr>
                        <a:t> 826,7</a:t>
                      </a:r>
                      <a:endParaRPr lang="ru-RU" sz="1800" b="0" strike="noStrike" spc="-1" dirty="0">
                        <a:solidFill>
                          <a:srgbClr val="000000"/>
                        </a:solidFill>
                        <a:uFill>
                          <a:solidFill>
                            <a:srgbClr val="FFFFFF"/>
                          </a:solidFill>
                        </a:uFill>
                        <a:latin typeface="Arial"/>
                      </a:endParaRPr>
                    </a:p>
                  </a:txBody>
                  <a:tcPr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BF0EB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793</TotalTime>
  <Words>1181</Words>
  <Application>Microsoft Office PowerPoint</Application>
  <PresentationFormat>Экран (4:3)</PresentationFormat>
  <Paragraphs>278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Бюджет для граждан : итоги за 2017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характеристики бюджета</vt:lpstr>
      <vt:lpstr>Презентация PowerPoint</vt:lpstr>
      <vt:lpstr>Доходы бюджета Илья - Высоковского сельского поселения за 2017 год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Муниципальный долг ИльяВысоковского сельского поселения  Пучежского муниципального района    </vt:lpstr>
      <vt:lpstr>Обратная связь</vt:lpstr>
      <vt:lpstr>Презентация PowerPoint</vt:lpstr>
    </vt:vector>
  </TitlesOfParts>
  <Company>fofurmanov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111</cp:revision>
  <dcterms:created xsi:type="dcterms:W3CDTF">2016-06-28T13:14:29Z</dcterms:created>
  <dcterms:modified xsi:type="dcterms:W3CDTF">2018-08-21T06:30:04Z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fofurmanov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17</vt:i4>
  </property>
</Properties>
</file>