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Lst>
  <p:notesMasterIdLst>
    <p:notesMasterId r:id="rId29"/>
  </p:notesMasterIdLst>
  <p:sldIdLst>
    <p:sldId id="313" r:id="rId2"/>
    <p:sldId id="336" r:id="rId3"/>
    <p:sldId id="346" r:id="rId4"/>
    <p:sldId id="337" r:id="rId5"/>
    <p:sldId id="338" r:id="rId6"/>
    <p:sldId id="339" r:id="rId7"/>
    <p:sldId id="309" r:id="rId8"/>
    <p:sldId id="335" r:id="rId9"/>
    <p:sldId id="348" r:id="rId10"/>
    <p:sldId id="310" r:id="rId11"/>
    <p:sldId id="352" r:id="rId12"/>
    <p:sldId id="354" r:id="rId13"/>
    <p:sldId id="350" r:id="rId14"/>
    <p:sldId id="367" r:id="rId15"/>
    <p:sldId id="369" r:id="rId16"/>
    <p:sldId id="371" r:id="rId17"/>
    <p:sldId id="373" r:id="rId18"/>
    <p:sldId id="375" r:id="rId19"/>
    <p:sldId id="378" r:id="rId20"/>
    <p:sldId id="377" r:id="rId21"/>
    <p:sldId id="356" r:id="rId22"/>
    <p:sldId id="358" r:id="rId23"/>
    <p:sldId id="360" r:id="rId24"/>
    <p:sldId id="362" r:id="rId25"/>
    <p:sldId id="364" r:id="rId26"/>
    <p:sldId id="333" r:id="rId27"/>
    <p:sldId id="342" r:id="rId28"/>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94681"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99CCF1A-2987-4F39-A87A-BFFE93E705ED}" type="datetimeFigureOut">
              <a:rPr lang="ru-RU"/>
              <a:pPr>
                <a:defRPr/>
              </a:pPr>
              <a:t>27.12.2021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878340AE-1142-4E10-BBA9-37F733FA570A}" type="slidenum">
              <a:rPr lang="ru-RU"/>
              <a:pPr>
                <a:defRPr/>
              </a:pPr>
              <a:t>‹#›</a:t>
            </a:fld>
            <a:endParaRPr lang="ru-RU"/>
          </a:p>
        </p:txBody>
      </p:sp>
    </p:spTree>
    <p:extLst>
      <p:ext uri="{BB962C8B-B14F-4D97-AF65-F5344CB8AC3E}">
        <p14:creationId xmlns:p14="http://schemas.microsoft.com/office/powerpoint/2010/main" val="881344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348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949F37-43C5-4CE1-8EEA-4BE9560E7294}" type="slidenum">
              <a:rPr lang="ru-RU" smtClean="0">
                <a:latin typeface="Calibri" pitchFamily="34" charset="0"/>
              </a:rPr>
              <a:pPr/>
              <a:t>7</a:t>
            </a:fld>
            <a:endParaRPr lang="ru-RU"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xfrm>
            <a:off x="3265488" y="509588"/>
            <a:ext cx="3400425"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b="1" i="1" u="sng" smtClean="0">
              <a:solidFill>
                <a:srgbClr val="C00000"/>
              </a:solidFill>
            </a:endParaRPr>
          </a:p>
        </p:txBody>
      </p:sp>
      <p:sp>
        <p:nvSpPr>
          <p:cNvPr id="358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charset="0"/>
              </a:defRPr>
            </a:lvl1pPr>
            <a:lvl2pPr marL="742950" indent="-285750" defTabSz="920750">
              <a:defRPr>
                <a:solidFill>
                  <a:schemeClr val="tx1"/>
                </a:solidFill>
                <a:latin typeface="Arial" charset="0"/>
              </a:defRPr>
            </a:lvl2pPr>
            <a:lvl3pPr marL="1143000" indent="-228600" defTabSz="920750">
              <a:defRPr>
                <a:solidFill>
                  <a:schemeClr val="tx1"/>
                </a:solidFill>
                <a:latin typeface="Arial" charset="0"/>
              </a:defRPr>
            </a:lvl3pPr>
            <a:lvl4pPr marL="1600200" indent="-228600" defTabSz="920750">
              <a:defRPr>
                <a:solidFill>
                  <a:schemeClr val="tx1"/>
                </a:solidFill>
                <a:latin typeface="Arial" charset="0"/>
              </a:defRPr>
            </a:lvl4pPr>
            <a:lvl5pPr marL="2057400" indent="-228600" defTabSz="92075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fld id="{6871CA0F-53B5-497B-A061-800E264F6A8D}" type="slidenum">
              <a:rPr lang="ru-RU" smtClean="0">
                <a:solidFill>
                  <a:srgbClr val="000000"/>
                </a:solidFill>
                <a:latin typeface="Times New Roman" pitchFamily="18" charset="0"/>
              </a:rPr>
              <a:pPr/>
              <a:t>8</a:t>
            </a:fld>
            <a:endParaRPr lang="ru-RU" smtClean="0">
              <a:solidFill>
                <a:srgbClr val="000000"/>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368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0E820C-9709-446A-A75D-B7D0AF318463}" type="slidenum">
              <a:rPr lang="ru-RU" smtClean="0">
                <a:latin typeface="Calibri" pitchFamily="34" charset="0"/>
              </a:rPr>
              <a:pPr/>
              <a:t>22</a:t>
            </a:fld>
            <a:endParaRPr lang="ru-RU"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5"/>
          <p:cNvGrpSpPr>
            <a:grpSpLocks/>
          </p:cNvGrpSpPr>
          <p:nvPr/>
        </p:nvGrpSpPr>
        <p:grpSpPr bwMode="auto">
          <a:xfrm>
            <a:off x="4335463" y="1169988"/>
            <a:ext cx="4814887" cy="4994275"/>
            <a:chOff x="4334933" y="1169931"/>
            <a:chExt cx="4814835" cy="4993802"/>
          </a:xfrm>
        </p:grpSpPr>
        <p:cxnSp>
          <p:nvCxnSpPr>
            <p:cNvPr id="5" name="Straight Connector 16"/>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1"/>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22"/>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3"/>
          <p:cNvSpPr>
            <a:spLocks noGrp="1"/>
          </p:cNvSpPr>
          <p:nvPr>
            <p:ph type="dt" sz="half" idx="10"/>
          </p:nvPr>
        </p:nvSpPr>
        <p:spPr/>
        <p:txBody>
          <a:bodyPr/>
          <a:lstStyle>
            <a:lvl1pPr>
              <a:defRPr/>
            </a:lvl1pPr>
          </a:lstStyle>
          <a:p>
            <a:pPr>
              <a:defRPr/>
            </a:pPr>
            <a:fld id="{75DF433D-23B9-436F-87FA-E87976E49C44}" type="datetimeFigureOut">
              <a:rPr lang="ru-RU"/>
              <a:pPr>
                <a:defRPr/>
              </a:pPr>
              <a:t>27.12.2021</a:t>
            </a:fld>
            <a:endParaRPr lang="ru-RU" dirty="0"/>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64959046-0FFA-452E-A810-D41F6466AC26}" type="slidenum">
              <a:rPr lang="ru-RU"/>
              <a:pPr>
                <a:defRPr/>
              </a:pPr>
              <a:t>‹#›</a:t>
            </a:fld>
            <a:endParaRPr lang="ru-RU"/>
          </a:p>
        </p:txBody>
      </p:sp>
    </p:spTree>
    <p:extLst>
      <p:ext uri="{BB962C8B-B14F-4D97-AF65-F5344CB8AC3E}">
        <p14:creationId xmlns:p14="http://schemas.microsoft.com/office/powerpoint/2010/main" val="272192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5" name="Date Placeholder 3"/>
          <p:cNvSpPr>
            <a:spLocks noGrp="1"/>
          </p:cNvSpPr>
          <p:nvPr>
            <p:ph type="dt" sz="half" idx="15"/>
          </p:nvPr>
        </p:nvSpPr>
        <p:spPr/>
        <p:txBody>
          <a:bodyPr/>
          <a:lstStyle>
            <a:lvl1pPr>
              <a:defRPr/>
            </a:lvl1pPr>
          </a:lstStyle>
          <a:p>
            <a:pPr>
              <a:defRPr/>
            </a:pPr>
            <a:fld id="{AD7C2627-151E-4CC2-AD7A-912189451AC3}" type="datetimeFigureOut">
              <a:rPr lang="ru-RU"/>
              <a:pPr>
                <a:defRPr/>
              </a:pPr>
              <a:t>27.12.2021</a:t>
            </a:fld>
            <a:endParaRPr lang="ru-RU" dirty="0"/>
          </a:p>
        </p:txBody>
      </p:sp>
      <p:sp>
        <p:nvSpPr>
          <p:cNvPr id="7" name="Footer Placeholder 4"/>
          <p:cNvSpPr>
            <a:spLocks noGrp="1"/>
          </p:cNvSpPr>
          <p:nvPr>
            <p:ph type="ftr" sz="quarter" idx="16"/>
          </p:nvPr>
        </p:nvSpPr>
        <p:spPr/>
        <p:txBody>
          <a:bodyPr/>
          <a:lstStyle>
            <a:lvl1pPr>
              <a:defRPr/>
            </a:lvl1pPr>
          </a:lstStyle>
          <a:p>
            <a:pPr>
              <a:defRPr/>
            </a:pPr>
            <a:endParaRPr lang="ru-RU"/>
          </a:p>
        </p:txBody>
      </p:sp>
      <p:sp>
        <p:nvSpPr>
          <p:cNvPr id="8" name="Slide Number Placeholder 5"/>
          <p:cNvSpPr>
            <a:spLocks noGrp="1"/>
          </p:cNvSpPr>
          <p:nvPr>
            <p:ph type="sldNum" sz="quarter" idx="17"/>
          </p:nvPr>
        </p:nvSpPr>
        <p:spPr/>
        <p:txBody>
          <a:bodyPr/>
          <a:lstStyle>
            <a:lvl1pPr>
              <a:defRPr/>
            </a:lvl1pPr>
          </a:lstStyle>
          <a:p>
            <a:pPr>
              <a:defRPr/>
            </a:pPr>
            <a:fld id="{ADD176A6-234F-4387-9AB6-32C1903A6970}" type="slidenum">
              <a:rPr lang="ru-RU"/>
              <a:pPr>
                <a:defRPr/>
              </a:pPr>
              <a:t>‹#›</a:t>
            </a:fld>
            <a:endParaRPr lang="ru-RU"/>
          </a:p>
        </p:txBody>
      </p:sp>
    </p:spTree>
    <p:extLst>
      <p:ext uri="{BB962C8B-B14F-4D97-AF65-F5344CB8AC3E}">
        <p14:creationId xmlns:p14="http://schemas.microsoft.com/office/powerpoint/2010/main" val="4262573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C1719C14-F138-4ABC-BAA5-AADF43A11949}" type="datetimeFigureOut">
              <a:rPr lang="ru-RU"/>
              <a:pPr>
                <a:defRPr/>
              </a:pPr>
              <a:t>27.12.2021</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00B3E82-F2AE-4D19-85A0-90A77E46FDDD}" type="slidenum">
              <a:rPr lang="ru-RU"/>
              <a:pPr>
                <a:defRPr/>
              </a:pPr>
              <a:t>‹#›</a:t>
            </a:fld>
            <a:endParaRPr lang="ru-RU"/>
          </a:p>
        </p:txBody>
      </p:sp>
    </p:spTree>
    <p:extLst>
      <p:ext uri="{BB962C8B-B14F-4D97-AF65-F5344CB8AC3E}">
        <p14:creationId xmlns:p14="http://schemas.microsoft.com/office/powerpoint/2010/main" val="276269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smtClean="0"/>
              <a:t>“</a:t>
            </a:r>
          </a:p>
        </p:txBody>
      </p:sp>
      <p:sp>
        <p:nvSpPr>
          <p:cNvPr id="6" name="TextBox 5"/>
          <p:cNvSpPr txBox="1">
            <a:spLocks noChangeArrowheads="1"/>
          </p:cNvSpPr>
          <p:nvPr/>
        </p:nvSpPr>
        <p:spPr bwMode="auto">
          <a:xfrm>
            <a:off x="7696200" y="27686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8000" smtClean="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4B88CE55-CAF7-459C-8E92-D0AC6EBB28CC}" type="datetimeFigureOut">
              <a:rPr lang="ru-RU"/>
              <a:pPr>
                <a:defRPr/>
              </a:pPr>
              <a:t>27.12.2021</a:t>
            </a:fld>
            <a:endParaRPr lang="ru-RU" dirty="0"/>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7BC9C3D1-BF4E-4794-9059-4CDD05FE79A5}" type="slidenum">
              <a:rPr lang="ru-RU"/>
              <a:pPr>
                <a:defRPr/>
              </a:pPr>
              <a:t>‹#›</a:t>
            </a:fld>
            <a:endParaRPr lang="ru-RU"/>
          </a:p>
        </p:txBody>
      </p:sp>
    </p:spTree>
    <p:extLst>
      <p:ext uri="{BB962C8B-B14F-4D97-AF65-F5344CB8AC3E}">
        <p14:creationId xmlns:p14="http://schemas.microsoft.com/office/powerpoint/2010/main" val="2247184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8F10A946-3A82-459E-9D7A-C22F4EFA5808}" type="datetimeFigureOut">
              <a:rPr lang="ru-RU"/>
              <a:pPr>
                <a:defRPr/>
              </a:pPr>
              <a:t>27.12.2021</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8035B00-F4B4-43C5-A610-7DF644589E76}" type="slidenum">
              <a:rPr lang="ru-RU"/>
              <a:pPr>
                <a:defRPr/>
              </a:pPr>
              <a:t>‹#›</a:t>
            </a:fld>
            <a:endParaRPr lang="ru-RU"/>
          </a:p>
        </p:txBody>
      </p:sp>
    </p:spTree>
    <p:extLst>
      <p:ext uri="{BB962C8B-B14F-4D97-AF65-F5344CB8AC3E}">
        <p14:creationId xmlns:p14="http://schemas.microsoft.com/office/powerpoint/2010/main" val="407582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smtClean="0"/>
              <a:t>“</a:t>
            </a:r>
          </a:p>
        </p:txBody>
      </p:sp>
      <p:sp>
        <p:nvSpPr>
          <p:cNvPr id="6" name="TextBox 5"/>
          <p:cNvSpPr txBox="1">
            <a:spLocks noChangeArrowheads="1"/>
          </p:cNvSpPr>
          <p:nvPr/>
        </p:nvSpPr>
        <p:spPr bwMode="auto">
          <a:xfrm>
            <a:off x="7696200" y="27686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8000" smtClean="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A42CC4A7-51C9-42D6-BA46-3DED03666129}" type="datetimeFigureOut">
              <a:rPr lang="ru-RU"/>
              <a:pPr>
                <a:defRPr/>
              </a:pPr>
              <a:t>27.12.2021</a:t>
            </a:fld>
            <a:endParaRPr lang="ru-RU" dirty="0"/>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C4EC655F-1747-4829-A59E-115C35CEA1E9}" type="slidenum">
              <a:rPr lang="ru-RU"/>
              <a:pPr>
                <a:defRPr/>
              </a:pPr>
              <a:t>‹#›</a:t>
            </a:fld>
            <a:endParaRPr lang="ru-RU"/>
          </a:p>
        </p:txBody>
      </p:sp>
    </p:spTree>
    <p:extLst>
      <p:ext uri="{BB962C8B-B14F-4D97-AF65-F5344CB8AC3E}">
        <p14:creationId xmlns:p14="http://schemas.microsoft.com/office/powerpoint/2010/main" val="889012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ru-RU" smtClean="0"/>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F64EAACF-E3B4-4709-B6F2-0CCD2F8DBDBE}" type="datetimeFigureOut">
              <a:rPr lang="ru-RU"/>
              <a:pPr>
                <a:defRPr/>
              </a:pPr>
              <a:t>27.12.2021</a:t>
            </a:fld>
            <a:endParaRPr lang="ru-RU" dirty="0"/>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D8D309E9-E453-4466-8356-1879FC4CF90D}" type="slidenum">
              <a:rPr lang="ru-RU"/>
              <a:pPr>
                <a:defRPr/>
              </a:pPr>
              <a:t>‹#›</a:t>
            </a:fld>
            <a:endParaRPr lang="ru-RU"/>
          </a:p>
        </p:txBody>
      </p:sp>
    </p:spTree>
    <p:extLst>
      <p:ext uri="{BB962C8B-B14F-4D97-AF65-F5344CB8AC3E}">
        <p14:creationId xmlns:p14="http://schemas.microsoft.com/office/powerpoint/2010/main" val="681063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AB4E928C-7B97-422F-8712-74D06C3C780B}" type="datetimeFigureOut">
              <a:rPr lang="ru-RU"/>
              <a:pPr>
                <a:defRPr/>
              </a:pPr>
              <a:t>27.12.2021</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F684DA8-9107-4C74-B93B-F50AE7709439}" type="slidenum">
              <a:rPr lang="ru-RU"/>
              <a:pPr>
                <a:defRPr/>
              </a:pPr>
              <a:t>‹#›</a:t>
            </a:fld>
            <a:endParaRPr lang="ru-RU"/>
          </a:p>
        </p:txBody>
      </p:sp>
    </p:spTree>
    <p:extLst>
      <p:ext uri="{BB962C8B-B14F-4D97-AF65-F5344CB8AC3E}">
        <p14:creationId xmlns:p14="http://schemas.microsoft.com/office/powerpoint/2010/main" val="2051828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CBAEEBE9-80BE-461C-AE81-DD2C44EF08F5}" type="datetimeFigureOut">
              <a:rPr lang="ru-RU"/>
              <a:pPr>
                <a:defRPr/>
              </a:pPr>
              <a:t>27.12.2021</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C8D4012-DFCA-4350-A6DB-6A262932DE8E}" type="slidenum">
              <a:rPr lang="ru-RU"/>
              <a:pPr>
                <a:defRPr/>
              </a:pPr>
              <a:t>‹#›</a:t>
            </a:fld>
            <a:endParaRPr lang="ru-RU"/>
          </a:p>
        </p:txBody>
      </p:sp>
    </p:spTree>
    <p:extLst>
      <p:ext uri="{BB962C8B-B14F-4D97-AF65-F5344CB8AC3E}">
        <p14:creationId xmlns:p14="http://schemas.microsoft.com/office/powerpoint/2010/main" val="2699167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395FC852-DE90-4FCE-8E05-D90C7785860B}" type="datetimeFigureOut">
              <a:rPr lang="ru-RU"/>
              <a:pPr>
                <a:defRPr/>
              </a:pPr>
              <a:t>27.12.2021</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4ECBB56-325A-4992-AD11-5AF58A09518A}" type="slidenum">
              <a:rPr lang="ru-RU"/>
              <a:pPr>
                <a:defRPr/>
              </a:pPr>
              <a:t>‹#›</a:t>
            </a:fld>
            <a:endParaRPr lang="ru-RU"/>
          </a:p>
        </p:txBody>
      </p:sp>
    </p:spTree>
    <p:extLst>
      <p:ext uri="{BB962C8B-B14F-4D97-AF65-F5344CB8AC3E}">
        <p14:creationId xmlns:p14="http://schemas.microsoft.com/office/powerpoint/2010/main" val="371604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5B9FCEF9-4558-4A87-A703-48EE4D9C7444}" type="datetimeFigureOut">
              <a:rPr lang="ru-RU"/>
              <a:pPr>
                <a:defRPr/>
              </a:pPr>
              <a:t>27.12.2021</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5F5E315-A12B-467A-80D7-AE17D6CFBE4C}" type="slidenum">
              <a:rPr lang="ru-RU"/>
              <a:pPr>
                <a:defRPr/>
              </a:pPr>
              <a:t>‹#›</a:t>
            </a:fld>
            <a:endParaRPr lang="ru-RU"/>
          </a:p>
        </p:txBody>
      </p:sp>
    </p:spTree>
    <p:extLst>
      <p:ext uri="{BB962C8B-B14F-4D97-AF65-F5344CB8AC3E}">
        <p14:creationId xmlns:p14="http://schemas.microsoft.com/office/powerpoint/2010/main" val="201847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4"/>
          </p:nvPr>
        </p:nvSpPr>
        <p:spPr/>
        <p:txBody>
          <a:bodyPr/>
          <a:lstStyle>
            <a:lvl1pPr>
              <a:defRPr/>
            </a:lvl1pPr>
          </a:lstStyle>
          <a:p>
            <a:pPr>
              <a:defRPr/>
            </a:pPr>
            <a:fld id="{A6C7163A-68C7-4D34-A701-C87FCC802B79}" type="datetimeFigureOut">
              <a:rPr lang="ru-RU"/>
              <a:pPr>
                <a:defRPr/>
              </a:pPr>
              <a:t>27.12.2021</a:t>
            </a:fld>
            <a:endParaRPr lang="ru-RU" dirty="0"/>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C24509A3-26E4-4F2D-9530-A6DD184065D9}" type="slidenum">
              <a:rPr lang="ru-RU"/>
              <a:pPr>
                <a:defRPr/>
              </a:pPr>
              <a:t>‹#›</a:t>
            </a:fld>
            <a:endParaRPr lang="ru-RU"/>
          </a:p>
        </p:txBody>
      </p:sp>
    </p:spTree>
    <p:extLst>
      <p:ext uri="{BB962C8B-B14F-4D97-AF65-F5344CB8AC3E}">
        <p14:creationId xmlns:p14="http://schemas.microsoft.com/office/powerpoint/2010/main" val="318371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C6F455BB-DE9B-4C6E-AEAF-27781AD2A067}" type="datetimeFigureOut">
              <a:rPr lang="ru-RU"/>
              <a:pPr>
                <a:defRPr/>
              </a:pPr>
              <a:t>27.12.2021</a:t>
            </a:fld>
            <a:endParaRPr lang="ru-RU" dirty="0"/>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DA1319BA-ACDF-4C1C-A92D-DC4173216F98}" type="slidenum">
              <a:rPr lang="ru-RU"/>
              <a:pPr>
                <a:defRPr/>
              </a:pPr>
              <a:t>‹#›</a:t>
            </a:fld>
            <a:endParaRPr lang="ru-RU"/>
          </a:p>
        </p:txBody>
      </p:sp>
    </p:spTree>
    <p:extLst>
      <p:ext uri="{BB962C8B-B14F-4D97-AF65-F5344CB8AC3E}">
        <p14:creationId xmlns:p14="http://schemas.microsoft.com/office/powerpoint/2010/main" val="2034493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602CDE68-7C95-4767-B4AD-6DB68E84B880}" type="datetimeFigureOut">
              <a:rPr lang="ru-RU"/>
              <a:pPr>
                <a:defRPr/>
              </a:pPr>
              <a:t>27.12.2021</a:t>
            </a:fld>
            <a:endParaRPr lang="ru-RU" dirty="0"/>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D9E2D6D0-A80E-4A46-9F30-965B26EB27F4}" type="slidenum">
              <a:rPr lang="ru-RU"/>
              <a:pPr>
                <a:defRPr/>
              </a:pPr>
              <a:t>‹#›</a:t>
            </a:fld>
            <a:endParaRPr lang="ru-RU"/>
          </a:p>
        </p:txBody>
      </p:sp>
    </p:spTree>
    <p:extLst>
      <p:ext uri="{BB962C8B-B14F-4D97-AF65-F5344CB8AC3E}">
        <p14:creationId xmlns:p14="http://schemas.microsoft.com/office/powerpoint/2010/main" val="215300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34CA7B-0BE8-4785-8317-665A347E7DC4}" type="datetimeFigureOut">
              <a:rPr lang="ru-RU"/>
              <a:pPr>
                <a:defRPr/>
              </a:pPr>
              <a:t>27.12.2021</a:t>
            </a:fld>
            <a:endParaRPr lang="ru-RU" dirty="0"/>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CFE6BF4E-A7A6-41F8-A420-8C995B375C50}" type="slidenum">
              <a:rPr lang="ru-RU"/>
              <a:pPr>
                <a:defRPr/>
              </a:pPr>
              <a:t>‹#›</a:t>
            </a:fld>
            <a:endParaRPr lang="ru-RU"/>
          </a:p>
        </p:txBody>
      </p:sp>
    </p:spTree>
    <p:extLst>
      <p:ext uri="{BB962C8B-B14F-4D97-AF65-F5344CB8AC3E}">
        <p14:creationId xmlns:p14="http://schemas.microsoft.com/office/powerpoint/2010/main" val="272773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5CC04A28-EAD4-44BD-991B-BA431EAB9B2C}" type="datetimeFigureOut">
              <a:rPr lang="ru-RU"/>
              <a:pPr>
                <a:defRPr/>
              </a:pPr>
              <a:t>27.12.2021</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505CB6C-DBB8-4B22-BBA7-FD4B50E32DF4}" type="slidenum">
              <a:rPr lang="ru-RU"/>
              <a:pPr>
                <a:defRPr/>
              </a:pPr>
              <a:t>‹#›</a:t>
            </a:fld>
            <a:endParaRPr lang="ru-RU"/>
          </a:p>
        </p:txBody>
      </p:sp>
    </p:spTree>
    <p:extLst>
      <p:ext uri="{BB962C8B-B14F-4D97-AF65-F5344CB8AC3E}">
        <p14:creationId xmlns:p14="http://schemas.microsoft.com/office/powerpoint/2010/main" val="137312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E90FA55B-5482-44E2-A6E3-7BA6C9BE00E6}" type="datetimeFigureOut">
              <a:rPr lang="ru-RU"/>
              <a:pPr>
                <a:defRPr/>
              </a:pPr>
              <a:t>27.12.2021</a:t>
            </a:fld>
            <a:endParaRPr lang="ru-RU" dirty="0"/>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0E10B9A4-154E-4FD5-B222-F3392C2648BB}" type="slidenum">
              <a:rPr lang="ru-RU"/>
              <a:pPr>
                <a:defRPr/>
              </a:pPr>
              <a:t>‹#›</a:t>
            </a:fld>
            <a:endParaRPr lang="ru-RU"/>
          </a:p>
        </p:txBody>
      </p:sp>
    </p:spTree>
    <p:extLst>
      <p:ext uri="{BB962C8B-B14F-4D97-AF65-F5344CB8AC3E}">
        <p14:creationId xmlns:p14="http://schemas.microsoft.com/office/powerpoint/2010/main" val="244041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6670675" y="3894138"/>
            <a:ext cx="2470150"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3BBE46EA-B84B-4B10-84AB-9EDAA4758A07}" type="datetimeFigureOut">
              <a:rPr lang="ru-RU"/>
              <a:pPr>
                <a:defRPr/>
              </a:pPr>
              <a:t>27.12.2021</a:t>
            </a:fld>
            <a:endParaRPr lang="ru-RU" dirty="0"/>
          </a:p>
        </p:txBody>
      </p:sp>
      <p:sp>
        <p:nvSpPr>
          <p:cNvPr id="5"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7773988" y="5578475"/>
            <a:ext cx="857250" cy="669925"/>
          </a:xfrm>
          <a:prstGeom prst="rect">
            <a:avLst/>
          </a:prstGeom>
        </p:spPr>
        <p:txBody>
          <a:bodyPr vert="horz" wrap="square" lIns="91440" tIns="45720" rIns="91440" bIns="45720" numCol="1" anchor="b" anchorCtr="0" compatLnSpc="1">
            <a:prstTxWarp prst="textNoShape">
              <a:avLst/>
            </a:prstTxWarp>
          </a:bodyPr>
          <a:lstStyle>
            <a:lvl1pPr algn="r">
              <a:defRPr sz="2800">
                <a:solidFill>
                  <a:srgbClr val="0A304A"/>
                </a:solidFill>
                <a:latin typeface="Century Gothic" pitchFamily="34" charset="0"/>
              </a:defRPr>
            </a:lvl1pPr>
          </a:lstStyle>
          <a:p>
            <a:pPr>
              <a:defRPr/>
            </a:pPr>
            <a:fld id="{AF42C043-D4B4-43E4-BEEA-8B626F44704D}"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4431"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 id="2147484432" r:id="rId12"/>
    <p:sldLayoutId id="2147484427" r:id="rId13"/>
    <p:sldLayoutId id="2147484433" r:id="rId14"/>
    <p:sldLayoutId id="2147484428" r:id="rId15"/>
    <p:sldLayoutId id="2147484429" r:id="rId16"/>
    <p:sldLayoutId id="2147484430" r:id="rId17"/>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367458"/>
          </a:xfrm>
          <a:ln>
            <a:miter lim="800000"/>
            <a:headEnd/>
            <a:tailEnd/>
          </a:ln>
        </p:spPr>
        <p:txBody>
          <a:bodyPr>
            <a:noAutofit/>
          </a:bodyPr>
          <a:lstStyle/>
          <a:p>
            <a:pPr algn="ctr" eaLnBrk="1" fontAlgn="auto" hangingPunct="1">
              <a:spcAft>
                <a:spcPts val="0"/>
              </a:spcAft>
              <a:defRPr/>
            </a:pPr>
            <a:r>
              <a:rPr lang="ru-RU" sz="4800" i="1" dirty="0" smtClean="0"/>
              <a:t/>
            </a:r>
            <a:br>
              <a:rPr lang="ru-RU" sz="4800" i="1" dirty="0" smtClean="0"/>
            </a:br>
            <a:r>
              <a:rPr lang="ru-RU" sz="3600" b="1" i="1" dirty="0" err="1" smtClean="0">
                <a:ln w="10541" cmpd="sng">
                  <a:solidFill>
                    <a:schemeClr val="accent1">
                      <a:shade val="88000"/>
                      <a:satMod val="110000"/>
                    </a:schemeClr>
                  </a:solidFill>
                  <a:prstDash val="solid"/>
                </a:ln>
              </a:rPr>
              <a:t>Ёлкинское</a:t>
            </a:r>
            <a:r>
              <a:rPr lang="ru-RU" sz="3600" b="1" i="1" dirty="0" smtClean="0">
                <a:ln w="10541" cmpd="sng">
                  <a:solidFill>
                    <a:schemeClr val="accent1">
                      <a:shade val="88000"/>
                      <a:satMod val="110000"/>
                    </a:schemeClr>
                  </a:solidFill>
                  <a:prstDash val="solid"/>
                </a:ln>
              </a:rPr>
              <a:t> сельское поселение</a:t>
            </a:r>
            <a:endParaRPr lang="ru-RU" sz="3600" i="1" dirty="0"/>
          </a:p>
        </p:txBody>
      </p:sp>
      <p:pic>
        <p:nvPicPr>
          <p:cNvPr id="6147" name="Содержимое 4" descr="0_9fb9e_77a2b4a6_XXXL.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7788" y="-30163"/>
            <a:ext cx="8939213" cy="6445251"/>
          </a:xfrm>
        </p:spPr>
      </p:pic>
      <p:sp>
        <p:nvSpPr>
          <p:cNvPr id="4" name="Скругленный прямоугольник 3"/>
          <p:cNvSpPr/>
          <p:nvPr/>
        </p:nvSpPr>
        <p:spPr>
          <a:xfrm>
            <a:off x="-25400" y="223838"/>
            <a:ext cx="9144000" cy="3276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b="1" dirty="0">
                <a:solidFill>
                  <a:schemeClr val="accent2">
                    <a:lumMod val="60000"/>
                    <a:lumOff val="40000"/>
                  </a:schemeClr>
                </a:solidFill>
              </a:rPr>
              <a:t>ПРОЕКТ</a:t>
            </a:r>
            <a:r>
              <a:rPr lang="ru-RU" sz="4000" b="1" dirty="0">
                <a:solidFill>
                  <a:schemeClr val="accent2">
                    <a:lumMod val="60000"/>
                    <a:lumOff val="40000"/>
                  </a:schemeClr>
                </a:solidFill>
                <a:latin typeface="Arial" charset="0"/>
              </a:rPr>
              <a:t> бюджета </a:t>
            </a:r>
          </a:p>
          <a:p>
            <a:pPr algn="ctr">
              <a:defRPr/>
            </a:pPr>
            <a:r>
              <a:rPr lang="ru-RU" sz="4000" b="1" dirty="0">
                <a:solidFill>
                  <a:schemeClr val="accent2">
                    <a:lumMod val="60000"/>
                    <a:lumOff val="40000"/>
                  </a:schemeClr>
                </a:solidFill>
                <a:latin typeface="Arial" charset="0"/>
              </a:rPr>
              <a:t>Илья -</a:t>
            </a:r>
            <a:r>
              <a:rPr lang="ru-RU" sz="4000" b="1" dirty="0" err="1">
                <a:solidFill>
                  <a:schemeClr val="accent2">
                    <a:lumMod val="60000"/>
                    <a:lumOff val="40000"/>
                  </a:schemeClr>
                </a:solidFill>
                <a:latin typeface="Arial" charset="0"/>
              </a:rPr>
              <a:t>Высоковского</a:t>
            </a:r>
            <a:r>
              <a:rPr lang="ru-RU" sz="4000" b="1" dirty="0">
                <a:solidFill>
                  <a:schemeClr val="accent2">
                    <a:lumMod val="60000"/>
                    <a:lumOff val="40000"/>
                  </a:schemeClr>
                </a:solidFill>
                <a:latin typeface="Arial" charset="0"/>
              </a:rPr>
              <a:t> сельского поселения</a:t>
            </a:r>
            <a:endParaRPr lang="ru-RU" sz="4000" b="1" dirty="0">
              <a:solidFill>
                <a:schemeClr val="accent2">
                  <a:lumMod val="60000"/>
                  <a:lumOff val="40000"/>
                </a:schemeClr>
              </a:solidFill>
            </a:endParaRPr>
          </a:p>
          <a:p>
            <a:pPr algn="ctr">
              <a:defRPr/>
            </a:pPr>
            <a:r>
              <a:rPr lang="ru-RU" sz="4000" b="1" dirty="0">
                <a:solidFill>
                  <a:schemeClr val="accent2">
                    <a:lumMod val="60000"/>
                    <a:lumOff val="40000"/>
                  </a:schemeClr>
                </a:solidFill>
              </a:rPr>
              <a:t>на 2022 год и на плановый период 2023-2024 годов</a:t>
            </a:r>
          </a:p>
        </p:txBody>
      </p:sp>
      <p:sp>
        <p:nvSpPr>
          <p:cNvPr id="3" name="Скругленный прямоугольник 2"/>
          <p:cNvSpPr/>
          <p:nvPr/>
        </p:nvSpPr>
        <p:spPr>
          <a:xfrm>
            <a:off x="1187450" y="5013325"/>
            <a:ext cx="6408738" cy="1152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dirty="0">
                <a:solidFill>
                  <a:schemeClr val="accent2">
                    <a:lumMod val="60000"/>
                    <a:lumOff val="40000"/>
                  </a:schemeClr>
                </a:solidFill>
              </a:rPr>
              <a:t>Бюджет для граждан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115888"/>
            <a:ext cx="8072438" cy="812800"/>
          </a:xfrm>
        </p:spPr>
        <p:txBody>
          <a:bodyPr>
            <a:noAutofit/>
          </a:bodyPr>
          <a:lstStyle/>
          <a:p>
            <a:pPr algn="ctr" eaLnBrk="1" fontAlgn="auto" hangingPunct="1">
              <a:spcAft>
                <a:spcPts val="0"/>
              </a:spcAft>
              <a:defRPr/>
            </a:pPr>
            <a:r>
              <a:rPr lang="ru-RU" sz="2000" b="1" dirty="0" smtClean="0">
                <a:solidFill>
                  <a:schemeClr val="bg1"/>
                </a:solidFill>
                <a:latin typeface="Times New Roman" pitchFamily="18" charset="0"/>
                <a:cs typeface="Times New Roman" pitchFamily="18" charset="0"/>
              </a:rPr>
              <a:t>Основные параметры  бюджета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Илья- </a:t>
            </a:r>
            <a:r>
              <a:rPr lang="ru-RU" sz="2000" b="1" dirty="0" err="1" smtClean="0">
                <a:solidFill>
                  <a:schemeClr val="bg1"/>
                </a:solidFill>
                <a:latin typeface="Times New Roman" pitchFamily="18" charset="0"/>
                <a:cs typeface="Times New Roman" pitchFamily="18" charset="0"/>
              </a:rPr>
              <a:t>Высоковского</a:t>
            </a:r>
            <a:r>
              <a:rPr lang="ru-RU" sz="2000" b="1" dirty="0" smtClean="0">
                <a:solidFill>
                  <a:schemeClr val="bg1"/>
                </a:solidFill>
                <a:latin typeface="Times New Roman" pitchFamily="18" charset="0"/>
                <a:cs typeface="Times New Roman" pitchFamily="18" charset="0"/>
              </a:rPr>
              <a:t> сельского поселения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на 2022 год</a:t>
            </a:r>
            <a:endParaRPr lang="ru-RU" sz="2000" b="1" dirty="0">
              <a:solidFill>
                <a:schemeClr val="bg1"/>
              </a:solidFill>
              <a:latin typeface="Times New Roman" pitchFamily="18" charset="0"/>
              <a:cs typeface="Times New Roman" pitchFamily="18" charset="0"/>
            </a:endParaRPr>
          </a:p>
        </p:txBody>
      </p:sp>
      <p:sp>
        <p:nvSpPr>
          <p:cNvPr id="15363" name="Содержимое 2"/>
          <p:cNvSpPr>
            <a:spLocks noGrp="1"/>
          </p:cNvSpPr>
          <p:nvPr>
            <p:ph idx="1"/>
          </p:nvPr>
        </p:nvSpPr>
        <p:spPr>
          <a:xfrm>
            <a:off x="214313" y="1052513"/>
            <a:ext cx="8750300" cy="7237412"/>
          </a:xfrm>
        </p:spPr>
        <p:txBody>
          <a:bodyPr/>
          <a:lstStyle/>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buFont typeface="Wingdings 3" pitchFamily="18" charset="2"/>
              <a:buNone/>
            </a:pPr>
            <a:endParaRPr lang="ru-RU" smtClean="0"/>
          </a:p>
        </p:txBody>
      </p:sp>
      <p:sp>
        <p:nvSpPr>
          <p:cNvPr id="8" name="Скругленный прямоугольник 7"/>
          <p:cNvSpPr/>
          <p:nvPr/>
        </p:nvSpPr>
        <p:spPr>
          <a:xfrm>
            <a:off x="323850" y="1700213"/>
            <a:ext cx="3571875" cy="635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Налог на доходы физических лиц 160,0 тыс.руб.</a:t>
            </a:r>
          </a:p>
        </p:txBody>
      </p:sp>
      <p:sp>
        <p:nvSpPr>
          <p:cNvPr id="9" name="Скругленный прямоугольник 8"/>
          <p:cNvSpPr/>
          <p:nvPr/>
        </p:nvSpPr>
        <p:spPr>
          <a:xfrm>
            <a:off x="285750" y="2420938"/>
            <a:ext cx="3571875" cy="5032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ЕСХ 25,0 тыс.руб</a:t>
            </a:r>
            <a:r>
              <a:rPr lang="ru-RU" sz="1600" dirty="0">
                <a:solidFill>
                  <a:schemeClr val="bg1"/>
                </a:solidFill>
                <a:latin typeface="Times New Roman" pitchFamily="18" charset="0"/>
                <a:cs typeface="Times New Roman" pitchFamily="18" charset="0"/>
              </a:rPr>
              <a:t>.</a:t>
            </a:r>
          </a:p>
        </p:txBody>
      </p:sp>
      <p:sp>
        <p:nvSpPr>
          <p:cNvPr id="10" name="Скругленный прямоугольник 9"/>
          <p:cNvSpPr/>
          <p:nvPr/>
        </p:nvSpPr>
        <p:spPr>
          <a:xfrm>
            <a:off x="214313" y="4149725"/>
            <a:ext cx="3643312" cy="8509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600" u="sng" dirty="0">
              <a:solidFill>
                <a:schemeClr val="bg1"/>
              </a:solidFill>
            </a:endParaRPr>
          </a:p>
          <a:p>
            <a:pPr algn="ctr" eaLnBrk="1" fontAlgn="auto" hangingPunct="1">
              <a:spcBef>
                <a:spcPts val="0"/>
              </a:spcBef>
              <a:spcAft>
                <a:spcPts val="0"/>
              </a:spcAft>
              <a:defRPr/>
            </a:pPr>
            <a:r>
              <a:rPr lang="ru-RU" sz="1600" u="sng" dirty="0">
                <a:solidFill>
                  <a:schemeClr val="bg1"/>
                </a:solidFill>
                <a:latin typeface="Times New Roman" panose="02020603050405020304" pitchFamily="18" charset="0"/>
                <a:cs typeface="Times New Roman" panose="02020603050405020304" pitchFamily="18" charset="0"/>
              </a:rPr>
              <a:t>Доходы от оказания платных услуг – 12,0 тыс.руб.</a:t>
            </a:r>
          </a:p>
        </p:txBody>
      </p:sp>
      <p:sp>
        <p:nvSpPr>
          <p:cNvPr id="11" name="Скругленный прямоугольник 10"/>
          <p:cNvSpPr/>
          <p:nvPr/>
        </p:nvSpPr>
        <p:spPr>
          <a:xfrm>
            <a:off x="285750" y="5084763"/>
            <a:ext cx="3571875" cy="7207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anose="02020603050405020304" pitchFamily="18" charset="0"/>
                <a:cs typeface="Times New Roman" panose="02020603050405020304" pitchFamily="18" charset="0"/>
              </a:rPr>
              <a:t>Налоги на имущество 620,0 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2" name="Скругленный прямоугольник 11"/>
          <p:cNvSpPr/>
          <p:nvPr/>
        </p:nvSpPr>
        <p:spPr>
          <a:xfrm>
            <a:off x="214313" y="5949950"/>
            <a:ext cx="3571875" cy="6937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anose="02020603050405020304" pitchFamily="18" charset="0"/>
                <a:cs typeface="Times New Roman" panose="02020603050405020304" pitchFamily="18" charset="0"/>
              </a:rPr>
              <a:t>Безвозмездные поступления</a:t>
            </a:r>
          </a:p>
          <a:p>
            <a:pPr algn="ctr" eaLnBrk="1" fontAlgn="auto" hangingPunct="1">
              <a:spcBef>
                <a:spcPts val="0"/>
              </a:spcBef>
              <a:spcAft>
                <a:spcPts val="0"/>
              </a:spcAft>
              <a:defRPr/>
            </a:pPr>
            <a:r>
              <a:rPr lang="ru-RU" b="1" dirty="0">
                <a:solidFill>
                  <a:schemeClr val="bg1"/>
                </a:solidFill>
                <a:latin typeface="Times New Roman" panose="02020603050405020304" pitchFamily="18" charset="0"/>
                <a:cs typeface="Times New Roman" panose="02020603050405020304" pitchFamily="18" charset="0"/>
              </a:rPr>
              <a:t> 9876,0тыс.руб.</a:t>
            </a:r>
          </a:p>
        </p:txBody>
      </p:sp>
      <p:sp>
        <p:nvSpPr>
          <p:cNvPr id="15" name="Скругленный прямоугольник 14"/>
          <p:cNvSpPr/>
          <p:nvPr/>
        </p:nvSpPr>
        <p:spPr>
          <a:xfrm>
            <a:off x="4786313" y="1714500"/>
            <a:ext cx="4033837" cy="6429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Общегосударственные вопросы </a:t>
            </a:r>
          </a:p>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3823,2 тыс.руб.</a:t>
            </a:r>
          </a:p>
        </p:txBody>
      </p:sp>
      <p:sp>
        <p:nvSpPr>
          <p:cNvPr id="17" name="Скругленный прямоугольник 16"/>
          <p:cNvSpPr/>
          <p:nvPr/>
        </p:nvSpPr>
        <p:spPr>
          <a:xfrm>
            <a:off x="4857750" y="3429000"/>
            <a:ext cx="3962400" cy="78581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itchFamily="18" charset="0"/>
                <a:cs typeface="Times New Roman" pitchFamily="18" charset="0"/>
              </a:rPr>
              <a:t>Национальная экономика </a:t>
            </a:r>
          </a:p>
          <a:p>
            <a:pPr algn="ctr" eaLnBrk="1" fontAlgn="auto" hangingPunct="1">
              <a:spcBef>
                <a:spcPts val="0"/>
              </a:spcBef>
              <a:spcAft>
                <a:spcPts val="0"/>
              </a:spcAft>
              <a:defRPr/>
            </a:pPr>
            <a:r>
              <a:rPr lang="ru-RU" b="1" dirty="0">
                <a:solidFill>
                  <a:schemeClr val="bg1"/>
                </a:solidFill>
                <a:latin typeface="Times New Roman" pitchFamily="18" charset="0"/>
                <a:cs typeface="Times New Roman" pitchFamily="18" charset="0"/>
              </a:rPr>
              <a:t>2827,2 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19" name="Скругленный прямоугольник 18"/>
          <p:cNvSpPr/>
          <p:nvPr/>
        </p:nvSpPr>
        <p:spPr>
          <a:xfrm>
            <a:off x="4857750" y="4508500"/>
            <a:ext cx="3935413" cy="7921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err="1">
                <a:solidFill>
                  <a:schemeClr val="bg1"/>
                </a:solidFill>
                <a:latin typeface="Times New Roman" pitchFamily="18" charset="0"/>
                <a:cs typeface="Times New Roman" pitchFamily="18" charset="0"/>
              </a:rPr>
              <a:t>Жилищно</a:t>
            </a:r>
            <a:r>
              <a:rPr lang="ru-RU" sz="1400" b="1" dirty="0">
                <a:solidFill>
                  <a:schemeClr val="bg1"/>
                </a:solidFill>
                <a:latin typeface="Times New Roman" pitchFamily="18" charset="0"/>
                <a:cs typeface="Times New Roman" pitchFamily="18" charset="0"/>
              </a:rPr>
              <a:t> -коммунальное хозяйство</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   1099,1тыс.руб,</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Физическая культура 10,0 тыс.руб.</a:t>
            </a:r>
          </a:p>
        </p:txBody>
      </p:sp>
      <p:sp>
        <p:nvSpPr>
          <p:cNvPr id="21" name="Скругленный прямоугольник 20"/>
          <p:cNvSpPr/>
          <p:nvPr/>
        </p:nvSpPr>
        <p:spPr>
          <a:xfrm>
            <a:off x="4857750" y="5516563"/>
            <a:ext cx="3935413" cy="93662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Культура 2 758,3 тыс.руб.</a:t>
            </a:r>
          </a:p>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Социальная политика 144,0тыс.руб.Проффесиональное обучение – 10,0 </a:t>
            </a:r>
            <a:r>
              <a:rPr lang="ru-RU" sz="1600" b="1" dirty="0" err="1">
                <a:solidFill>
                  <a:schemeClr val="bg1"/>
                </a:solidFill>
                <a:latin typeface="Times New Roman" pitchFamily="18" charset="0"/>
                <a:cs typeface="Times New Roman" pitchFamily="18" charset="0"/>
              </a:rPr>
              <a:t>тыс.руб</a:t>
            </a:r>
            <a:endParaRPr lang="ru-RU" sz="1600" b="1" dirty="0">
              <a:solidFill>
                <a:schemeClr val="bg1"/>
              </a:solidFill>
              <a:latin typeface="Times New Roman" pitchFamily="18" charset="0"/>
              <a:cs typeface="Times New Roman" pitchFamily="18" charset="0"/>
            </a:endParaRPr>
          </a:p>
        </p:txBody>
      </p:sp>
      <p:sp>
        <p:nvSpPr>
          <p:cNvPr id="23" name="Скругленный прямоугольник 22"/>
          <p:cNvSpPr/>
          <p:nvPr/>
        </p:nvSpPr>
        <p:spPr>
          <a:xfrm>
            <a:off x="4786313" y="2571750"/>
            <a:ext cx="4033837"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dirty="0">
                <a:solidFill>
                  <a:schemeClr val="tx1"/>
                </a:solidFill>
                <a:latin typeface="Times New Roman" pitchFamily="18" charset="0"/>
                <a:cs typeface="Times New Roman" pitchFamily="18" charset="0"/>
              </a:rPr>
              <a:t>Национальная оборона</a:t>
            </a:r>
          </a:p>
          <a:p>
            <a:pPr algn="ctr" eaLnBrk="1" fontAlgn="auto" hangingPunct="1">
              <a:spcBef>
                <a:spcPts val="0"/>
              </a:spcBef>
              <a:spcAft>
                <a:spcPts val="0"/>
              </a:spcAft>
              <a:defRPr/>
            </a:pPr>
            <a:r>
              <a:rPr lang="ru-RU" sz="1600" dirty="0">
                <a:solidFill>
                  <a:schemeClr val="tx1"/>
                </a:solidFill>
                <a:latin typeface="Times New Roman" pitchFamily="18" charset="0"/>
                <a:cs typeface="Times New Roman" pitchFamily="18" charset="0"/>
              </a:rPr>
              <a:t>93,9 тыс.руб. </a:t>
            </a:r>
          </a:p>
          <a:p>
            <a:pPr algn="ctr" eaLnBrk="1" fontAlgn="auto" hangingPunct="1">
              <a:spcBef>
                <a:spcPts val="0"/>
              </a:spcBef>
              <a:spcAft>
                <a:spcPts val="0"/>
              </a:spcAft>
              <a:defRPr/>
            </a:pPr>
            <a:endParaRPr lang="ru-RU" dirty="0">
              <a:solidFill>
                <a:schemeClr val="tx1"/>
              </a:solidFill>
            </a:endParaRPr>
          </a:p>
        </p:txBody>
      </p:sp>
      <p:sp>
        <p:nvSpPr>
          <p:cNvPr id="15374" name="TextBox 24"/>
          <p:cNvSpPr txBox="1">
            <a:spLocks noChangeArrowheads="1"/>
          </p:cNvSpPr>
          <p:nvPr/>
        </p:nvSpPr>
        <p:spPr bwMode="auto">
          <a:xfrm>
            <a:off x="285750" y="1052513"/>
            <a:ext cx="4000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a:solidFill>
                  <a:schemeClr val="bg1"/>
                </a:solidFill>
                <a:latin typeface="Times New Roman" pitchFamily="18" charset="0"/>
                <a:cs typeface="Times New Roman" pitchFamily="18" charset="0"/>
              </a:rPr>
              <a:t>Доходы бюджета </a:t>
            </a:r>
          </a:p>
          <a:p>
            <a:pPr algn="ctr" eaLnBrk="1" hangingPunct="1"/>
            <a:r>
              <a:rPr lang="ru-RU" b="1">
                <a:solidFill>
                  <a:schemeClr val="bg1"/>
                </a:solidFill>
                <a:latin typeface="Times New Roman" pitchFamily="18" charset="0"/>
                <a:cs typeface="Times New Roman" pitchFamily="18" charset="0"/>
              </a:rPr>
              <a:t> 10765,8 тыс. руб. </a:t>
            </a:r>
          </a:p>
        </p:txBody>
      </p:sp>
      <p:sp>
        <p:nvSpPr>
          <p:cNvPr id="15375" name="TextBox 25"/>
          <p:cNvSpPr txBox="1">
            <a:spLocks noChangeArrowheads="1"/>
          </p:cNvSpPr>
          <p:nvPr/>
        </p:nvSpPr>
        <p:spPr bwMode="auto">
          <a:xfrm>
            <a:off x="5078413" y="1052513"/>
            <a:ext cx="371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a:solidFill>
                  <a:schemeClr val="bg1"/>
                </a:solidFill>
                <a:latin typeface="Times New Roman" pitchFamily="18" charset="0"/>
                <a:cs typeface="Times New Roman" pitchFamily="18" charset="0"/>
              </a:rPr>
              <a:t>Расходы бюджета </a:t>
            </a:r>
          </a:p>
          <a:p>
            <a:pPr algn="ctr" eaLnBrk="1" hangingPunct="1"/>
            <a:r>
              <a:rPr lang="ru-RU" b="1">
                <a:solidFill>
                  <a:schemeClr val="bg1"/>
                </a:solidFill>
                <a:latin typeface="Times New Roman" pitchFamily="18" charset="0"/>
                <a:cs typeface="Times New Roman" pitchFamily="18" charset="0"/>
              </a:rPr>
              <a:t>10765,8тыс. руб.</a:t>
            </a:r>
          </a:p>
        </p:txBody>
      </p:sp>
      <p:sp>
        <p:nvSpPr>
          <p:cNvPr id="15376" name="TextBox 19"/>
          <p:cNvSpPr txBox="1">
            <a:spLocks noChangeArrowheads="1"/>
          </p:cNvSpPr>
          <p:nvPr/>
        </p:nvSpPr>
        <p:spPr bwMode="auto">
          <a:xfrm>
            <a:off x="7929563" y="52863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atin typeface="Calibri" pitchFamily="34" charset="0"/>
            </a:endParaRPr>
          </a:p>
        </p:txBody>
      </p:sp>
      <p:sp>
        <p:nvSpPr>
          <p:cNvPr id="22" name="Скругленный прямоугольник 21"/>
          <p:cNvSpPr/>
          <p:nvPr/>
        </p:nvSpPr>
        <p:spPr>
          <a:xfrm>
            <a:off x="249238" y="2997200"/>
            <a:ext cx="3571875" cy="10795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anose="02020603050405020304" pitchFamily="18" charset="0"/>
                <a:cs typeface="Times New Roman" panose="02020603050405020304" pitchFamily="18" charset="0"/>
              </a:rPr>
              <a:t>Доходы  от использования  имущества находящегося в муниципальной собственности 72,8тыс.руб.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0"/>
            <a:ext cx="8072438" cy="928688"/>
          </a:xfrm>
        </p:spPr>
        <p:txBody>
          <a:bodyPr>
            <a:noAutofit/>
          </a:bodyPr>
          <a:lstStyle/>
          <a:p>
            <a:pPr algn="ctr" eaLnBrk="1" fontAlgn="auto" hangingPunct="1">
              <a:spcAft>
                <a:spcPts val="0"/>
              </a:spcAft>
              <a:defRPr/>
            </a:pPr>
            <a:r>
              <a:rPr lang="ru-RU" sz="1800" b="1" dirty="0" smtClean="0">
                <a:solidFill>
                  <a:schemeClr val="bg1"/>
                </a:solidFill>
                <a:latin typeface="Times New Roman" pitchFamily="18" charset="0"/>
                <a:cs typeface="Times New Roman" pitchFamily="18" charset="0"/>
              </a:rPr>
              <a:t>Основные параметры  бюджета  </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Илья- </a:t>
            </a:r>
            <a:r>
              <a:rPr lang="ru-RU" sz="1800" b="1" dirty="0" err="1" smtClean="0">
                <a:solidFill>
                  <a:schemeClr val="bg1"/>
                </a:solidFill>
                <a:latin typeface="Times New Roman" pitchFamily="18" charset="0"/>
                <a:cs typeface="Times New Roman" pitchFamily="18" charset="0"/>
              </a:rPr>
              <a:t>Высоковского</a:t>
            </a:r>
            <a:r>
              <a:rPr lang="ru-RU" sz="1800" b="1" dirty="0" smtClean="0">
                <a:solidFill>
                  <a:schemeClr val="bg1"/>
                </a:solidFill>
                <a:latin typeface="Times New Roman" pitchFamily="18" charset="0"/>
                <a:cs typeface="Times New Roman" pitchFamily="18" charset="0"/>
              </a:rPr>
              <a:t> сельского поселения </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 на плановый период 2023-2024 годов  </a:t>
            </a:r>
            <a:endParaRPr lang="ru-RU" sz="1800" b="1" dirty="0">
              <a:solidFill>
                <a:schemeClr val="bg1"/>
              </a:solidFill>
              <a:latin typeface="Times New Roman" pitchFamily="18" charset="0"/>
              <a:cs typeface="Times New Roman" pitchFamily="18" charset="0"/>
            </a:endParaRPr>
          </a:p>
        </p:txBody>
      </p:sp>
      <p:sp>
        <p:nvSpPr>
          <p:cNvPr id="11267" name="Содержимое 2"/>
          <p:cNvSpPr>
            <a:spLocks noGrp="1"/>
          </p:cNvSpPr>
          <p:nvPr>
            <p:ph idx="1"/>
          </p:nvPr>
        </p:nvSpPr>
        <p:spPr>
          <a:xfrm>
            <a:off x="0" y="981075"/>
            <a:ext cx="9144000" cy="7524750"/>
          </a:xfrm>
        </p:spPr>
        <p:txBody>
          <a:bodyPr rtlCol="0">
            <a:normAutofit/>
          </a:bodyPr>
          <a:lstStyle/>
          <a:p>
            <a:pPr marL="0" indent="0" eaLnBrk="1" fontAlgn="auto" hangingPunct="1">
              <a:buFont typeface="Wingdings 3" pitchFamily="18" charset="2"/>
              <a:buNone/>
              <a:defRPr/>
            </a:pPr>
            <a:endParaRPr lang="ru-RU" dirty="0" smtClean="0">
              <a:solidFill>
                <a:schemeClr val="bg2">
                  <a:lumMod val="75000"/>
                </a:schemeClr>
              </a:solidFill>
            </a:endParaRPr>
          </a:p>
          <a:p>
            <a:pPr eaLnBrk="1" fontAlgn="auto" hangingPunct="1">
              <a:defRPr/>
            </a:pPr>
            <a:r>
              <a:rPr lang="ru-RU" dirty="0" smtClean="0">
                <a:solidFill>
                  <a:schemeClr val="bg2">
                    <a:lumMod val="75000"/>
                  </a:schemeClr>
                </a:solidFill>
              </a:rPr>
              <a:t>На</a:t>
            </a:r>
          </a:p>
        </p:txBody>
      </p:sp>
      <p:sp>
        <p:nvSpPr>
          <p:cNvPr id="8" name="Скругленный прямоугольник 7"/>
          <p:cNvSpPr/>
          <p:nvPr/>
        </p:nvSpPr>
        <p:spPr>
          <a:xfrm>
            <a:off x="0" y="1484313"/>
            <a:ext cx="3749675" cy="79216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Налог на доходы физических лиц</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 на 2023 год  170,0 тыс.руб. </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на 2024 год  170,0 тыс.руб</a:t>
            </a:r>
            <a:r>
              <a:rPr lang="ru-RU" b="1" dirty="0">
                <a:solidFill>
                  <a:schemeClr val="bg1"/>
                </a:solidFill>
                <a:latin typeface="Times New Roman" pitchFamily="18" charset="0"/>
                <a:cs typeface="Times New Roman" pitchFamily="18" charset="0"/>
              </a:rPr>
              <a:t>.</a:t>
            </a:r>
          </a:p>
        </p:txBody>
      </p:sp>
      <p:sp>
        <p:nvSpPr>
          <p:cNvPr id="9" name="Скругленный прямоугольник 8"/>
          <p:cNvSpPr/>
          <p:nvPr/>
        </p:nvSpPr>
        <p:spPr>
          <a:xfrm>
            <a:off x="0" y="2349500"/>
            <a:ext cx="3749675" cy="6477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400" b="1" dirty="0">
              <a:solidFill>
                <a:schemeClr val="bg1">
                  <a:lumMod val="75000"/>
                  <a:lumOff val="25000"/>
                </a:schemeClr>
              </a:solidFill>
            </a:endParaRP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ЕСХН</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на 2023 год 25,0 тыс.руб</a:t>
            </a:r>
            <a:r>
              <a:rPr lang="ru-RU" sz="1400" dirty="0">
                <a:solidFill>
                  <a:schemeClr val="bg1"/>
                </a:solidFill>
                <a:latin typeface="Times New Roman" pitchFamily="18" charset="0"/>
                <a:cs typeface="Times New Roman" pitchFamily="18" charset="0"/>
              </a:rPr>
              <a:t>.</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на 2024 год 30,0 тыс.руб</a:t>
            </a:r>
            <a:r>
              <a:rPr lang="ru-RU" sz="1400" dirty="0">
                <a:solidFill>
                  <a:schemeClr val="bg1"/>
                </a:solidFill>
                <a:latin typeface="Times New Roman" pitchFamily="18" charset="0"/>
                <a:cs typeface="Times New Roman" pitchFamily="18" charset="0"/>
              </a:rPr>
              <a:t>.</a:t>
            </a:r>
          </a:p>
          <a:p>
            <a:pPr algn="ctr" eaLnBrk="1" fontAlgn="auto" hangingPunct="1">
              <a:spcBef>
                <a:spcPts val="0"/>
              </a:spcBef>
              <a:spcAft>
                <a:spcPts val="0"/>
              </a:spcAft>
              <a:defRPr/>
            </a:pPr>
            <a:endParaRPr lang="ru-RU" sz="1600" dirty="0">
              <a:solidFill>
                <a:schemeClr val="tx1"/>
              </a:solidFill>
            </a:endParaRPr>
          </a:p>
        </p:txBody>
      </p:sp>
      <p:sp>
        <p:nvSpPr>
          <p:cNvPr id="10" name="Скругленный прямоугольник 9"/>
          <p:cNvSpPr/>
          <p:nvPr/>
        </p:nvSpPr>
        <p:spPr>
          <a:xfrm>
            <a:off x="0" y="4076700"/>
            <a:ext cx="3857625" cy="115252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ru-RU" dirty="0">
                <a:solidFill>
                  <a:schemeClr val="tx1"/>
                </a:solidFill>
              </a:rPr>
              <a:t> </a:t>
            </a:r>
          </a:p>
          <a:p>
            <a:pPr algn="ctr" eaLnBrk="1" fontAlgn="auto" hangingPunct="1">
              <a:spcBef>
                <a:spcPts val="0"/>
              </a:spcBef>
              <a:spcAft>
                <a:spcPts val="0"/>
              </a:spcAft>
              <a:defRPr/>
            </a:pPr>
            <a:r>
              <a:rPr lang="ru-RU" sz="1400" b="1" dirty="0">
                <a:solidFill>
                  <a:schemeClr val="bg1"/>
                </a:solidFill>
                <a:latin typeface="Times New Roman" panose="02020603050405020304" pitchFamily="18" charset="0"/>
                <a:cs typeface="Times New Roman" panose="02020603050405020304" pitchFamily="18" charset="0"/>
              </a:rPr>
              <a:t> Доходы от оказания платных услуг</a:t>
            </a:r>
          </a:p>
          <a:p>
            <a:pPr algn="ctr" eaLnBrk="1" fontAlgn="auto" hangingPunct="1">
              <a:spcBef>
                <a:spcPts val="0"/>
              </a:spcBef>
              <a:spcAft>
                <a:spcPts val="0"/>
              </a:spcAft>
              <a:defRPr/>
            </a:pPr>
            <a:r>
              <a:rPr lang="ru-RU" sz="1400" b="1" dirty="0">
                <a:solidFill>
                  <a:schemeClr val="bg1"/>
                </a:solidFill>
                <a:latin typeface="Times New Roman" panose="02020603050405020304" pitchFamily="18" charset="0"/>
                <a:cs typeface="Times New Roman" panose="02020603050405020304" pitchFamily="18" charset="0"/>
              </a:rPr>
              <a:t> на 2023 год-12,0 тыс.руб.</a:t>
            </a:r>
          </a:p>
          <a:p>
            <a:pPr algn="ctr" eaLnBrk="1" fontAlgn="auto" hangingPunct="1">
              <a:spcBef>
                <a:spcPts val="0"/>
              </a:spcBef>
              <a:spcAft>
                <a:spcPts val="0"/>
              </a:spcAft>
              <a:defRPr/>
            </a:pPr>
            <a:r>
              <a:rPr lang="ru-RU" sz="1400" b="1" dirty="0">
                <a:solidFill>
                  <a:schemeClr val="bg1"/>
                </a:solidFill>
                <a:latin typeface="Times New Roman" panose="02020603050405020304" pitchFamily="18" charset="0"/>
                <a:cs typeface="Times New Roman" panose="02020603050405020304" pitchFamily="18" charset="0"/>
              </a:rPr>
              <a:t>2024 год -12,0 тыс.руб.</a:t>
            </a:r>
          </a:p>
          <a:p>
            <a:pPr algn="r" eaLnBrk="1" fontAlgn="auto" hangingPunct="1">
              <a:spcBef>
                <a:spcPts val="0"/>
              </a:spcBef>
              <a:spcAft>
                <a:spcPts val="0"/>
              </a:spcAft>
              <a:defRPr/>
            </a:pPr>
            <a:endParaRPr lang="ru-RU" sz="1400" b="1" dirty="0">
              <a:solidFill>
                <a:schemeClr val="bg1"/>
              </a:solidFill>
              <a:latin typeface="Times New Roman" panose="02020603050405020304" pitchFamily="18" charset="0"/>
              <a:cs typeface="Times New Roman" panose="02020603050405020304" pitchFamily="18" charset="0"/>
            </a:endParaRPr>
          </a:p>
          <a:p>
            <a:pPr algn="r" eaLnBrk="1" fontAlgn="auto" hangingPunct="1">
              <a:spcBef>
                <a:spcPts val="0"/>
              </a:spcBef>
              <a:spcAft>
                <a:spcPts val="0"/>
              </a:spcAft>
              <a:defRPr/>
            </a:pPr>
            <a:r>
              <a:rPr lang="ru-RU" sz="1400" b="1" dirty="0">
                <a:solidFill>
                  <a:schemeClr val="bg1"/>
                </a:solidFill>
                <a:latin typeface="Times New Roman" panose="02020603050405020304" pitchFamily="18" charset="0"/>
                <a:cs typeface="Times New Roman" panose="02020603050405020304" pitchFamily="18" charset="0"/>
              </a:rPr>
              <a:t> </a:t>
            </a:r>
          </a:p>
        </p:txBody>
      </p:sp>
      <p:sp>
        <p:nvSpPr>
          <p:cNvPr id="11" name="Скругленный прямоугольник 10"/>
          <p:cNvSpPr/>
          <p:nvPr/>
        </p:nvSpPr>
        <p:spPr>
          <a:xfrm>
            <a:off x="0" y="5373688"/>
            <a:ext cx="3822700" cy="7842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a:solidFill>
                  <a:schemeClr val="bg1"/>
                </a:solidFill>
                <a:latin typeface="Times New Roman" panose="02020603050405020304" pitchFamily="18" charset="0"/>
                <a:cs typeface="Times New Roman" panose="02020603050405020304" pitchFamily="18" charset="0"/>
              </a:rPr>
              <a:t>Налоги на имущество</a:t>
            </a:r>
          </a:p>
          <a:p>
            <a:pPr algn="ctr" eaLnBrk="1" fontAlgn="auto" hangingPunct="1">
              <a:spcBef>
                <a:spcPts val="0"/>
              </a:spcBef>
              <a:spcAft>
                <a:spcPts val="0"/>
              </a:spcAft>
              <a:defRPr/>
            </a:pPr>
            <a:r>
              <a:rPr lang="ru-RU" sz="1400" b="1" dirty="0">
                <a:solidFill>
                  <a:schemeClr val="bg1"/>
                </a:solidFill>
                <a:latin typeface="Times New Roman" panose="02020603050405020304" pitchFamily="18" charset="0"/>
                <a:cs typeface="Times New Roman" panose="02020603050405020304" pitchFamily="18" charset="0"/>
              </a:rPr>
              <a:t> на 2023год  680,0тыс. руб.  </a:t>
            </a:r>
          </a:p>
          <a:p>
            <a:pPr algn="ctr" eaLnBrk="1" fontAlgn="auto" hangingPunct="1">
              <a:spcBef>
                <a:spcPts val="0"/>
              </a:spcBef>
              <a:spcAft>
                <a:spcPts val="0"/>
              </a:spcAft>
              <a:defRPr/>
            </a:pPr>
            <a:r>
              <a:rPr lang="ru-RU" sz="1400" b="1" dirty="0">
                <a:solidFill>
                  <a:schemeClr val="bg1"/>
                </a:solidFill>
                <a:latin typeface="Times New Roman" panose="02020603050405020304" pitchFamily="18" charset="0"/>
                <a:cs typeface="Times New Roman" panose="02020603050405020304" pitchFamily="18" charset="0"/>
              </a:rPr>
              <a:t>  на 2024 год  680,0 тыс. руб.</a:t>
            </a:r>
          </a:p>
        </p:txBody>
      </p:sp>
      <p:sp>
        <p:nvSpPr>
          <p:cNvPr id="12" name="Скругленный прямоугольник 11"/>
          <p:cNvSpPr/>
          <p:nvPr/>
        </p:nvSpPr>
        <p:spPr>
          <a:xfrm>
            <a:off x="0" y="6237288"/>
            <a:ext cx="3751263" cy="72072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400" b="1" dirty="0">
              <a:solidFill>
                <a:schemeClr val="bg1"/>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ru-RU" sz="1400" b="1" dirty="0">
                <a:solidFill>
                  <a:schemeClr val="bg1"/>
                </a:solidFill>
                <a:latin typeface="Times New Roman" panose="02020603050405020304" pitchFamily="18" charset="0"/>
                <a:cs typeface="Times New Roman" panose="02020603050405020304" pitchFamily="18" charset="0"/>
              </a:rPr>
              <a:t>Безвозмездные поступления</a:t>
            </a:r>
          </a:p>
          <a:p>
            <a:pPr algn="ctr" eaLnBrk="1" fontAlgn="auto" hangingPunct="1">
              <a:spcBef>
                <a:spcPts val="0"/>
              </a:spcBef>
              <a:spcAft>
                <a:spcPts val="0"/>
              </a:spcAft>
              <a:defRPr/>
            </a:pPr>
            <a:r>
              <a:rPr lang="ru-RU" sz="1400" b="1" dirty="0">
                <a:solidFill>
                  <a:schemeClr val="bg1"/>
                </a:solidFill>
                <a:latin typeface="Times New Roman" panose="02020603050405020304" pitchFamily="18" charset="0"/>
                <a:cs typeface="Times New Roman" panose="02020603050405020304" pitchFamily="18" charset="0"/>
              </a:rPr>
              <a:t> на 2023 год  9 757,5 тыс. руб.   </a:t>
            </a:r>
          </a:p>
          <a:p>
            <a:pPr algn="ctr" eaLnBrk="1" fontAlgn="auto" hangingPunct="1">
              <a:spcBef>
                <a:spcPts val="0"/>
              </a:spcBef>
              <a:spcAft>
                <a:spcPts val="0"/>
              </a:spcAft>
              <a:defRPr/>
            </a:pPr>
            <a:r>
              <a:rPr lang="ru-RU" sz="1400" b="1" dirty="0">
                <a:solidFill>
                  <a:schemeClr val="bg1"/>
                </a:solidFill>
                <a:latin typeface="Times New Roman" panose="02020603050405020304" pitchFamily="18" charset="0"/>
                <a:cs typeface="Times New Roman" panose="02020603050405020304" pitchFamily="18" charset="0"/>
              </a:rPr>
              <a:t> на 2024 год  9757,5 тыс. руб.</a:t>
            </a:r>
          </a:p>
          <a:p>
            <a:pPr algn="ctr" eaLnBrk="1" fontAlgn="auto" hangingPunct="1">
              <a:spcBef>
                <a:spcPts val="0"/>
              </a:spcBef>
              <a:spcAft>
                <a:spcPts val="0"/>
              </a:spcAft>
              <a:defRPr/>
            </a:pPr>
            <a:endParaRPr lang="ru-RU" b="1" dirty="0">
              <a:solidFill>
                <a:schemeClr val="bg1">
                  <a:lumMod val="75000"/>
                  <a:lumOff val="25000"/>
                </a:schemeClr>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4211638" y="1557338"/>
            <a:ext cx="4932362" cy="79216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Общегосударственные вопросы</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на 2023 год  3 767,0 тыс.руб. </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на 20204год  3 557,0 тыс.руб.</a:t>
            </a:r>
          </a:p>
        </p:txBody>
      </p:sp>
      <p:sp>
        <p:nvSpPr>
          <p:cNvPr id="18" name="Скругленный прямоугольник 17"/>
          <p:cNvSpPr/>
          <p:nvPr/>
        </p:nvSpPr>
        <p:spPr>
          <a:xfrm>
            <a:off x="4356100" y="3213100"/>
            <a:ext cx="4787900" cy="6477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ru-RU" sz="1400" b="1" dirty="0">
              <a:solidFill>
                <a:schemeClr val="bg1"/>
              </a:solidFill>
            </a:endParaRPr>
          </a:p>
          <a:p>
            <a:pPr algn="ctr" eaLnBrk="1" fontAlgn="auto" hangingPunct="1">
              <a:spcBef>
                <a:spcPts val="0"/>
              </a:spcBef>
              <a:spcAft>
                <a:spcPts val="0"/>
              </a:spcAft>
              <a:defRPr/>
            </a:pPr>
            <a:endParaRPr lang="ru-RU" sz="1400"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Национальная экономика </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на 2023 год  2926,4 тыс.руб. </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на 2024 год  2926,4 тыс.руб.</a:t>
            </a:r>
          </a:p>
          <a:p>
            <a:pPr eaLnBrk="1" fontAlgn="auto" hangingPunct="1">
              <a:spcBef>
                <a:spcPts val="0"/>
              </a:spcBef>
              <a:spcAft>
                <a:spcPts val="0"/>
              </a:spcAft>
              <a:defRPr/>
            </a:pPr>
            <a:endParaRPr lang="ru-RU" sz="1400" b="1" dirty="0">
              <a:solidFill>
                <a:schemeClr val="bg1">
                  <a:lumMod val="75000"/>
                  <a:lumOff val="25000"/>
                </a:schemeClr>
              </a:solidFill>
            </a:endParaRPr>
          </a:p>
          <a:p>
            <a:pPr algn="ctr" eaLnBrk="1" fontAlgn="auto" hangingPunct="1">
              <a:spcBef>
                <a:spcPts val="0"/>
              </a:spcBef>
              <a:spcAft>
                <a:spcPts val="0"/>
              </a:spcAft>
              <a:defRPr/>
            </a:pPr>
            <a:r>
              <a:rPr lang="ru-RU" sz="1400" dirty="0">
                <a:solidFill>
                  <a:schemeClr val="tx1"/>
                </a:solidFill>
              </a:rPr>
              <a:t>.</a:t>
            </a:r>
          </a:p>
        </p:txBody>
      </p:sp>
      <p:sp>
        <p:nvSpPr>
          <p:cNvPr id="19" name="Скругленный прямоугольник 18"/>
          <p:cNvSpPr/>
          <p:nvPr/>
        </p:nvSpPr>
        <p:spPr>
          <a:xfrm>
            <a:off x="4211638" y="3933825"/>
            <a:ext cx="4932362" cy="10080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Жилищно -коммунальное хозяйство  </a:t>
            </a:r>
            <a:r>
              <a:rPr lang="ru-RU" sz="1400" b="1" dirty="0">
                <a:solidFill>
                  <a:schemeClr val="bg1">
                    <a:lumMod val="75000"/>
                    <a:lumOff val="25000"/>
                  </a:schemeClr>
                </a:solidFill>
                <a:latin typeface="Times New Roman" pitchFamily="18" charset="0"/>
                <a:cs typeface="Times New Roman" pitchFamily="18" charset="0"/>
              </a:rPr>
              <a:t>на 2023 год </a:t>
            </a:r>
          </a:p>
          <a:p>
            <a:pPr algn="ctr" eaLnBrk="1" fontAlgn="auto" hangingPunct="1">
              <a:spcBef>
                <a:spcPts val="0"/>
              </a:spcBef>
              <a:spcAft>
                <a:spcPts val="0"/>
              </a:spcAft>
              <a:defRPr/>
            </a:pPr>
            <a:r>
              <a:rPr lang="ru-RU" sz="1400" b="1" dirty="0">
                <a:solidFill>
                  <a:schemeClr val="bg1">
                    <a:lumMod val="75000"/>
                    <a:lumOff val="25000"/>
                  </a:schemeClr>
                </a:solidFill>
                <a:latin typeface="Times New Roman" pitchFamily="18" charset="0"/>
                <a:cs typeface="Times New Roman" pitchFamily="18" charset="0"/>
              </a:rPr>
              <a:t> 736,9 тыс.руб. на 2024 год  726,2 тыс.руб.</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Физическая культура </a:t>
            </a:r>
            <a:r>
              <a:rPr lang="ru-RU" sz="1400" b="1" dirty="0">
                <a:solidFill>
                  <a:schemeClr val="bg1">
                    <a:lumMod val="75000"/>
                    <a:lumOff val="25000"/>
                  </a:schemeClr>
                </a:solidFill>
                <a:latin typeface="Times New Roman" pitchFamily="18" charset="0"/>
                <a:cs typeface="Times New Roman" pitchFamily="18" charset="0"/>
              </a:rPr>
              <a:t>на 2023 год  10,0 тыс.руб. </a:t>
            </a:r>
          </a:p>
          <a:p>
            <a:pPr algn="ctr" eaLnBrk="1" fontAlgn="auto" hangingPunct="1">
              <a:spcBef>
                <a:spcPts val="0"/>
              </a:spcBef>
              <a:spcAft>
                <a:spcPts val="0"/>
              </a:spcAft>
              <a:defRPr/>
            </a:pPr>
            <a:r>
              <a:rPr lang="ru-RU" sz="1400" b="1" dirty="0">
                <a:solidFill>
                  <a:schemeClr val="bg1">
                    <a:lumMod val="75000"/>
                    <a:lumOff val="25000"/>
                  </a:schemeClr>
                </a:solidFill>
                <a:latin typeface="Times New Roman" pitchFamily="18" charset="0"/>
                <a:cs typeface="Times New Roman" pitchFamily="18" charset="0"/>
              </a:rPr>
              <a:t>на 2024 год  10,0 тыс.руб.</a:t>
            </a:r>
          </a:p>
        </p:txBody>
      </p:sp>
      <p:sp>
        <p:nvSpPr>
          <p:cNvPr id="21" name="Скругленный прямоугольник 20"/>
          <p:cNvSpPr/>
          <p:nvPr/>
        </p:nvSpPr>
        <p:spPr>
          <a:xfrm>
            <a:off x="4184650" y="5013325"/>
            <a:ext cx="4957763" cy="8636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Культура на 2023 год  2 765,0 тыс. руб. </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на 2024 год  2 725,0тыс. руб.</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Социальная политика на 2023 год  144,0тыс.руб. </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на 2024 год  144,0 тыс. руб.</a:t>
            </a:r>
          </a:p>
        </p:txBody>
      </p:sp>
      <p:sp>
        <p:nvSpPr>
          <p:cNvPr id="23" name="Скругленный прямоугольник 22"/>
          <p:cNvSpPr/>
          <p:nvPr/>
        </p:nvSpPr>
        <p:spPr>
          <a:xfrm>
            <a:off x="4211638" y="2420938"/>
            <a:ext cx="4932362"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400" b="1" dirty="0">
              <a:solidFill>
                <a:schemeClr val="tx1"/>
              </a:solidFill>
            </a:endParaRPr>
          </a:p>
          <a:p>
            <a:pPr algn="ctr" eaLnBrk="1" fontAlgn="auto" hangingPunct="1">
              <a:spcBef>
                <a:spcPts val="0"/>
              </a:spcBef>
              <a:spcAft>
                <a:spcPts val="0"/>
              </a:spcAft>
              <a:defRPr/>
            </a:pPr>
            <a:r>
              <a:rPr lang="ru-RU" sz="1400" b="1" dirty="0">
                <a:solidFill>
                  <a:schemeClr val="tx1"/>
                </a:solidFill>
                <a:latin typeface="Times New Roman" pitchFamily="18" charset="0"/>
                <a:cs typeface="Times New Roman" pitchFamily="18" charset="0"/>
              </a:rPr>
              <a:t>Национальная оборона</a:t>
            </a:r>
          </a:p>
          <a:p>
            <a:pPr algn="ctr" eaLnBrk="1" fontAlgn="auto" hangingPunct="1">
              <a:spcBef>
                <a:spcPts val="0"/>
              </a:spcBef>
              <a:spcAft>
                <a:spcPts val="0"/>
              </a:spcAft>
              <a:defRPr/>
            </a:pPr>
            <a:r>
              <a:rPr lang="ru-RU" sz="1400" b="1" dirty="0">
                <a:solidFill>
                  <a:schemeClr val="tx1"/>
                </a:solidFill>
                <a:latin typeface="Times New Roman" pitchFamily="18" charset="0"/>
                <a:cs typeface="Times New Roman" pitchFamily="18" charset="0"/>
              </a:rPr>
              <a:t>на 2023год  97,5 </a:t>
            </a:r>
            <a:r>
              <a:rPr lang="ru-RU" sz="1400" b="1" dirty="0" err="1">
                <a:solidFill>
                  <a:schemeClr val="tx1"/>
                </a:solidFill>
                <a:latin typeface="Times New Roman" pitchFamily="18" charset="0"/>
                <a:cs typeface="Times New Roman" pitchFamily="18" charset="0"/>
              </a:rPr>
              <a:t>тыс.руб</a:t>
            </a:r>
            <a:r>
              <a:rPr lang="ru-RU" sz="1400" b="1" dirty="0">
                <a:solidFill>
                  <a:schemeClr val="tx1"/>
                </a:solidFill>
                <a:latin typeface="Times New Roman" pitchFamily="18" charset="0"/>
                <a:cs typeface="Times New Roman" pitchFamily="18" charset="0"/>
              </a:rPr>
              <a:t>. </a:t>
            </a:r>
          </a:p>
          <a:p>
            <a:pPr algn="ctr" eaLnBrk="1" fontAlgn="auto" hangingPunct="1">
              <a:spcBef>
                <a:spcPts val="0"/>
              </a:spcBef>
              <a:spcAft>
                <a:spcPts val="0"/>
              </a:spcAft>
              <a:defRPr/>
            </a:pPr>
            <a:r>
              <a:rPr lang="ru-RU" sz="1400" b="1" dirty="0">
                <a:solidFill>
                  <a:schemeClr val="tx1"/>
                </a:solidFill>
                <a:latin typeface="Times New Roman" pitchFamily="18" charset="0"/>
                <a:cs typeface="Times New Roman" pitchFamily="18" charset="0"/>
              </a:rPr>
              <a:t>на 2024 год  97,5 </a:t>
            </a:r>
            <a:r>
              <a:rPr lang="ru-RU" sz="1400" b="1" dirty="0" err="1">
                <a:solidFill>
                  <a:schemeClr val="tx1"/>
                </a:solidFill>
                <a:latin typeface="Times New Roman" pitchFamily="18" charset="0"/>
                <a:cs typeface="Times New Roman" pitchFamily="18" charset="0"/>
              </a:rPr>
              <a:t>тыс.руб</a:t>
            </a:r>
            <a:r>
              <a:rPr lang="ru-RU" sz="1600" b="1" dirty="0">
                <a:solidFill>
                  <a:schemeClr val="bg1">
                    <a:lumMod val="75000"/>
                    <a:lumOff val="25000"/>
                  </a:schemeClr>
                </a:solidFill>
                <a:latin typeface="Times New Roman" pitchFamily="18" charset="0"/>
                <a:cs typeface="Times New Roman" pitchFamily="18" charset="0"/>
              </a:rPr>
              <a:t>.</a:t>
            </a:r>
          </a:p>
          <a:p>
            <a:pPr algn="ctr" eaLnBrk="1" fontAlgn="auto" hangingPunct="1">
              <a:spcBef>
                <a:spcPts val="0"/>
              </a:spcBef>
              <a:spcAft>
                <a:spcPts val="0"/>
              </a:spcAft>
              <a:defRPr/>
            </a:pPr>
            <a:endParaRPr lang="ru-RU" dirty="0">
              <a:solidFill>
                <a:schemeClr val="tx1"/>
              </a:solidFill>
            </a:endParaRPr>
          </a:p>
        </p:txBody>
      </p:sp>
      <p:sp>
        <p:nvSpPr>
          <p:cNvPr id="16398" name="TextBox 24"/>
          <p:cNvSpPr txBox="1">
            <a:spLocks noChangeArrowheads="1"/>
          </p:cNvSpPr>
          <p:nvPr/>
        </p:nvSpPr>
        <p:spPr bwMode="auto">
          <a:xfrm>
            <a:off x="179388" y="981075"/>
            <a:ext cx="39608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1400" b="1">
                <a:solidFill>
                  <a:schemeClr val="bg1"/>
                </a:solidFill>
                <a:latin typeface="Times New Roman" pitchFamily="18" charset="0"/>
                <a:cs typeface="Times New Roman" pitchFamily="18" charset="0"/>
              </a:rPr>
              <a:t>Доходы бюджета на 2023 год  10717,3 тыс. руб.                       </a:t>
            </a:r>
          </a:p>
          <a:p>
            <a:pPr algn="ctr" eaLnBrk="1" hangingPunct="1"/>
            <a:r>
              <a:rPr lang="ru-RU" sz="1400" b="1">
                <a:solidFill>
                  <a:schemeClr val="bg1"/>
                </a:solidFill>
                <a:latin typeface="Times New Roman" pitchFamily="18" charset="0"/>
                <a:cs typeface="Times New Roman" pitchFamily="18" charset="0"/>
              </a:rPr>
              <a:t>на 2024 год   10722,3 тыс. руб.</a:t>
            </a:r>
          </a:p>
        </p:txBody>
      </p:sp>
      <p:sp>
        <p:nvSpPr>
          <p:cNvPr id="16399" name="TextBox 25"/>
          <p:cNvSpPr txBox="1">
            <a:spLocks noChangeArrowheads="1"/>
          </p:cNvSpPr>
          <p:nvPr/>
        </p:nvSpPr>
        <p:spPr bwMode="auto">
          <a:xfrm>
            <a:off x="4356100" y="1052513"/>
            <a:ext cx="4787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1400" b="1">
                <a:solidFill>
                  <a:schemeClr val="bg1"/>
                </a:solidFill>
                <a:latin typeface="Times New Roman" pitchFamily="18" charset="0"/>
                <a:cs typeface="Times New Roman" pitchFamily="18" charset="0"/>
              </a:rPr>
              <a:t>Расходы бюджета на 2023 год  10 717,3тыс. руб.                           на 2024 год   10722,3 тыс. руб. </a:t>
            </a:r>
          </a:p>
        </p:txBody>
      </p:sp>
      <p:sp>
        <p:nvSpPr>
          <p:cNvPr id="16400" name="TextBox 19"/>
          <p:cNvSpPr txBox="1">
            <a:spLocks noChangeArrowheads="1"/>
          </p:cNvSpPr>
          <p:nvPr/>
        </p:nvSpPr>
        <p:spPr bwMode="auto">
          <a:xfrm>
            <a:off x="7885113" y="52736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atin typeface="Calibri" pitchFamily="34" charset="0"/>
            </a:endParaRPr>
          </a:p>
        </p:txBody>
      </p:sp>
      <p:sp>
        <p:nvSpPr>
          <p:cNvPr id="22" name="Скругленный прямоугольник 21"/>
          <p:cNvSpPr/>
          <p:nvPr/>
        </p:nvSpPr>
        <p:spPr>
          <a:xfrm>
            <a:off x="0" y="2997200"/>
            <a:ext cx="3822700" cy="9366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a:solidFill>
                  <a:schemeClr val="bg1"/>
                </a:solidFill>
                <a:latin typeface="Times New Roman" panose="02020603050405020304" pitchFamily="18" charset="0"/>
                <a:cs typeface="Times New Roman" panose="02020603050405020304" pitchFamily="18" charset="0"/>
              </a:rPr>
              <a:t>Доходы  от использования  имущества находящегося в муниципальной собственности на 2023 год  72,8 тыс.руб.    на 2024 год  72,8тыс. руб.</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0"/>
            <a:ext cx="7772400" cy="928688"/>
          </a:xfrm>
        </p:spPr>
        <p:txBody>
          <a:bodyPr>
            <a:normAutofit fontScale="90000"/>
          </a:bodyPr>
          <a:lstStyle/>
          <a:p>
            <a:pPr algn="ctr" eaLnBrk="1" fontAlgn="auto" hangingPunct="1">
              <a:spcAft>
                <a:spcPts val="0"/>
              </a:spcAft>
              <a:defRPr/>
            </a:pPr>
            <a:r>
              <a:rPr lang="ru-RU" sz="2000" dirty="0" smtClean="0">
                <a:latin typeface="Times New Roman" pitchFamily="18" charset="0"/>
                <a:cs typeface="Times New Roman" pitchFamily="18" charset="0"/>
              </a:rPr>
              <a:t>Объемы безвозмездных поступлений бюджету</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Илья- </a:t>
            </a:r>
            <a:r>
              <a:rPr lang="ru-RU" sz="2000" dirty="0" err="1" smtClean="0">
                <a:latin typeface="Times New Roman" pitchFamily="18" charset="0"/>
                <a:cs typeface="Times New Roman" pitchFamily="18" charset="0"/>
              </a:rPr>
              <a:t>Высоковского</a:t>
            </a:r>
            <a:r>
              <a:rPr lang="ru-RU" sz="2000" dirty="0" smtClean="0">
                <a:latin typeface="Times New Roman" pitchFamily="18" charset="0"/>
                <a:cs typeface="Times New Roman" pitchFamily="18" charset="0"/>
              </a:rPr>
              <a:t>  сельского поселения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на 2022-2024 годы</a:t>
            </a:r>
            <a:endParaRPr lang="ru-RU" sz="2000" dirty="0">
              <a:latin typeface="Times New Roman" pitchFamily="18" charset="0"/>
              <a:cs typeface="Times New Roman" pitchFamily="18" charset="0"/>
            </a:endParaRPr>
          </a:p>
        </p:txBody>
      </p:sp>
      <p:sp>
        <p:nvSpPr>
          <p:cNvPr id="17411" name="Подзаголовок 2"/>
          <p:cNvSpPr>
            <a:spLocks noGrp="1"/>
          </p:cNvSpPr>
          <p:nvPr>
            <p:ph type="subTitle" idx="1"/>
          </p:nvPr>
        </p:nvSpPr>
        <p:spPr>
          <a:xfrm>
            <a:off x="142875" y="1000125"/>
            <a:ext cx="8858250" cy="5857875"/>
          </a:xfrm>
        </p:spPr>
        <p:txBody>
          <a:bodyPr/>
          <a:lstStyle/>
          <a:p>
            <a:pPr eaLnBrk="1" hangingPunct="1">
              <a:spcAft>
                <a:spcPct val="0"/>
              </a:spcAft>
            </a:pPr>
            <a:endParaRPr lang="ru-RU" smtClean="0">
              <a:solidFill>
                <a:srgbClr val="0F496F"/>
              </a:solidFill>
            </a:endParaRPr>
          </a:p>
        </p:txBody>
      </p:sp>
      <p:graphicFrame>
        <p:nvGraphicFramePr>
          <p:cNvPr id="4" name="Таблица 3"/>
          <p:cNvGraphicFramePr>
            <a:graphicFrameLocks noGrp="1"/>
          </p:cNvGraphicFramePr>
          <p:nvPr/>
        </p:nvGraphicFramePr>
        <p:xfrm>
          <a:off x="179388" y="1000125"/>
          <a:ext cx="8964612" cy="5857875"/>
        </p:xfrm>
        <a:graphic>
          <a:graphicData uri="http://schemas.openxmlformats.org/drawingml/2006/table">
            <a:tbl>
              <a:tblPr firstRow="1" bandRow="1">
                <a:tableStyleId>{5C22544A-7EE6-4342-B048-85BDC9FD1C3A}</a:tableStyleId>
              </a:tblPr>
              <a:tblGrid>
                <a:gridCol w="2338594"/>
                <a:gridCol w="2143712"/>
                <a:gridCol w="2241153"/>
                <a:gridCol w="2241153"/>
              </a:tblGrid>
              <a:tr h="438679">
                <a:tc rowSpan="2">
                  <a:txBody>
                    <a:bodyPr/>
                    <a:lstStyle/>
                    <a:p>
                      <a:r>
                        <a:rPr lang="ru-RU" sz="1800" dirty="0" smtClean="0">
                          <a:latin typeface="Times New Roman" pitchFamily="18" charset="0"/>
                          <a:cs typeface="Times New Roman" pitchFamily="18" charset="0"/>
                        </a:rPr>
                        <a:t>Наименование</a:t>
                      </a:r>
                      <a:endParaRPr lang="ru-RU" sz="1800" dirty="0">
                        <a:latin typeface="Times New Roman" pitchFamily="18" charset="0"/>
                        <a:cs typeface="Times New Roman" pitchFamily="18" charset="0"/>
                      </a:endParaRPr>
                    </a:p>
                  </a:txBody>
                  <a:tcPr marT="45731" marB="45731"/>
                </a:tc>
                <a:tc>
                  <a:txBody>
                    <a:bodyPr/>
                    <a:lstStyle/>
                    <a:p>
                      <a:pPr algn="ctr"/>
                      <a:r>
                        <a:rPr lang="ru-RU" sz="1600" dirty="0" smtClean="0">
                          <a:latin typeface="Times New Roman" pitchFamily="18" charset="0"/>
                          <a:cs typeface="Times New Roman" pitchFamily="18" charset="0"/>
                        </a:rPr>
                        <a:t>2022 год</a:t>
                      </a:r>
                      <a:endParaRPr lang="ru-RU" sz="1600" dirty="0">
                        <a:latin typeface="Times New Roman" pitchFamily="18" charset="0"/>
                        <a:cs typeface="Times New Roman" pitchFamily="18" charset="0"/>
                      </a:endParaRPr>
                    </a:p>
                  </a:txBody>
                  <a:tcPr marT="45731" marB="45731"/>
                </a:tc>
                <a:tc>
                  <a:txBody>
                    <a:bodyPr/>
                    <a:lstStyle/>
                    <a:p>
                      <a:pPr algn="ctr"/>
                      <a:r>
                        <a:rPr lang="ru-RU" sz="1600" dirty="0" smtClean="0">
                          <a:latin typeface="Times New Roman" pitchFamily="18" charset="0"/>
                          <a:cs typeface="Times New Roman" pitchFamily="18" charset="0"/>
                        </a:rPr>
                        <a:t>2023 год</a:t>
                      </a:r>
                      <a:endParaRPr lang="ru-RU" sz="1600" dirty="0">
                        <a:latin typeface="Times New Roman" pitchFamily="18" charset="0"/>
                        <a:cs typeface="Times New Roman" pitchFamily="18" charset="0"/>
                      </a:endParaRPr>
                    </a:p>
                  </a:txBody>
                  <a:tcPr marT="45731" marB="45731"/>
                </a:tc>
                <a:tc>
                  <a:txBody>
                    <a:bodyPr/>
                    <a:lstStyle/>
                    <a:p>
                      <a:pPr algn="ctr"/>
                      <a:r>
                        <a:rPr lang="ru-RU" sz="1600" dirty="0" smtClean="0">
                          <a:latin typeface="Times New Roman" pitchFamily="18" charset="0"/>
                          <a:cs typeface="Times New Roman" pitchFamily="18" charset="0"/>
                        </a:rPr>
                        <a:t>2024 год</a:t>
                      </a:r>
                      <a:endParaRPr lang="ru-RU" sz="1600" dirty="0">
                        <a:latin typeface="Times New Roman" pitchFamily="18" charset="0"/>
                        <a:cs typeface="Times New Roman" pitchFamily="18" charset="0"/>
                      </a:endParaRPr>
                    </a:p>
                  </a:txBody>
                  <a:tcPr marT="45731" marB="45731"/>
                </a:tc>
              </a:tr>
              <a:tr h="405436">
                <a:tc vMerge="1">
                  <a:txBody>
                    <a:bodyPr/>
                    <a:lstStyle/>
                    <a:p>
                      <a:endParaRPr lang="ru-RU" dirty="0"/>
                    </a:p>
                  </a:txBody>
                  <a:tcPr/>
                </a:tc>
                <a:tc>
                  <a:txBody>
                    <a:bodyPr/>
                    <a:lstStyle/>
                    <a:p>
                      <a:pPr algn="ctr"/>
                      <a:r>
                        <a:rPr lang="ru-RU" sz="1400" dirty="0"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a:txBody>
                  <a:tcPr marT="45731" marB="45731"/>
                </a:tc>
                <a:tc>
                  <a:txBody>
                    <a:bodyPr/>
                    <a:lstStyle/>
                    <a:p>
                      <a:pPr algn="ctr"/>
                      <a:r>
                        <a:rPr lang="ru-RU" sz="1400" dirty="0"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a:txBody>
                  <a:tcPr marT="45731" marB="45731"/>
                </a:tc>
                <a:tc>
                  <a:txBody>
                    <a:bodyPr/>
                    <a:lstStyle/>
                    <a:p>
                      <a:pPr algn="ctr"/>
                      <a:r>
                        <a:rPr lang="ru-RU" sz="1400" dirty="0"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a:txBody>
                  <a:tcPr marT="45731" marB="45731"/>
                </a:tc>
              </a:tr>
              <a:tr h="755640">
                <a:tc>
                  <a:txBody>
                    <a:bodyPr/>
                    <a:lstStyle/>
                    <a:p>
                      <a:r>
                        <a:rPr lang="ru-RU" sz="1800" dirty="0" smtClean="0">
                          <a:latin typeface="Times New Roman" pitchFamily="18" charset="0"/>
                          <a:cs typeface="Times New Roman" pitchFamily="18" charset="0"/>
                        </a:rPr>
                        <a:t>ИТОГО, </a:t>
                      </a:r>
                      <a:r>
                        <a:rPr lang="ru-RU" sz="1400" dirty="0" smtClean="0">
                          <a:latin typeface="Times New Roman" pitchFamily="18" charset="0"/>
                          <a:cs typeface="Times New Roman" pitchFamily="18" charset="0"/>
                        </a:rPr>
                        <a:t>в том числе</a:t>
                      </a:r>
                      <a:endParaRPr lang="ru-RU" sz="14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9876,0</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9</a:t>
                      </a:r>
                      <a:r>
                        <a:rPr lang="ru-RU" sz="1800" baseline="0" dirty="0" smtClean="0">
                          <a:latin typeface="Times New Roman" pitchFamily="18" charset="0"/>
                          <a:cs typeface="Times New Roman" pitchFamily="18" charset="0"/>
                        </a:rPr>
                        <a:t> 757,5</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9757,5</a:t>
                      </a:r>
                      <a:endParaRPr lang="ru-RU" sz="1800" dirty="0">
                        <a:latin typeface="Times New Roman" pitchFamily="18" charset="0"/>
                        <a:cs typeface="Times New Roman" pitchFamily="18" charset="0"/>
                      </a:endParaRPr>
                    </a:p>
                  </a:txBody>
                  <a:tcPr marT="45731" marB="45731"/>
                </a:tc>
              </a:tr>
              <a:tr h="869782">
                <a:tc>
                  <a:txBody>
                    <a:bodyPr/>
                    <a:lstStyle/>
                    <a:p>
                      <a:r>
                        <a:rPr lang="ru-RU" sz="1800" dirty="0" smtClean="0">
                          <a:latin typeface="Times New Roman" pitchFamily="18" charset="0"/>
                          <a:cs typeface="Times New Roman" pitchFamily="18" charset="0"/>
                        </a:rPr>
                        <a:t>Дотации</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6954,9</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6733,6</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6733,6</a:t>
                      </a:r>
                      <a:endParaRPr lang="ru-RU" sz="1800" dirty="0">
                        <a:latin typeface="Times New Roman" pitchFamily="18" charset="0"/>
                        <a:cs typeface="Times New Roman" pitchFamily="18" charset="0"/>
                      </a:endParaRPr>
                    </a:p>
                  </a:txBody>
                  <a:tcPr marT="45731" marB="45731"/>
                </a:tc>
              </a:tr>
              <a:tr h="869782">
                <a:tc>
                  <a:txBody>
                    <a:bodyPr/>
                    <a:lstStyle/>
                    <a:p>
                      <a:r>
                        <a:rPr lang="ru-RU" sz="1800" dirty="0" smtClean="0">
                          <a:latin typeface="Times New Roman" pitchFamily="18" charset="0"/>
                          <a:cs typeface="Times New Roman" pitchFamily="18" charset="0"/>
                        </a:rPr>
                        <a:t>Субвенции</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93,9</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97,5</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97,5</a:t>
                      </a:r>
                      <a:endParaRPr lang="ru-RU" sz="1800" dirty="0">
                        <a:latin typeface="Times New Roman" pitchFamily="18" charset="0"/>
                        <a:cs typeface="Times New Roman" pitchFamily="18" charset="0"/>
                      </a:endParaRPr>
                    </a:p>
                  </a:txBody>
                  <a:tcPr marT="45731" marB="45731"/>
                </a:tc>
              </a:tr>
              <a:tr h="949729">
                <a:tc>
                  <a:txBody>
                    <a:bodyPr/>
                    <a:lstStyle/>
                    <a:p>
                      <a:r>
                        <a:rPr lang="ru-RU" sz="1800" dirty="0" smtClean="0">
                          <a:latin typeface="Times New Roman" pitchFamily="18" charset="0"/>
                          <a:cs typeface="Times New Roman" pitchFamily="18" charset="0"/>
                        </a:rPr>
                        <a:t>Иные</a:t>
                      </a:r>
                      <a:r>
                        <a:rPr lang="ru-RU" sz="1800" baseline="0" dirty="0" smtClean="0">
                          <a:latin typeface="Times New Roman" pitchFamily="18" charset="0"/>
                          <a:cs typeface="Times New Roman" pitchFamily="18" charset="0"/>
                        </a:rPr>
                        <a:t> межбюджетные трансферты</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2827,2</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2926,4</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2926,4</a:t>
                      </a:r>
                      <a:endParaRPr lang="ru-RU" sz="1800" dirty="0">
                        <a:latin typeface="Times New Roman" pitchFamily="18" charset="0"/>
                        <a:cs typeface="Times New Roman" pitchFamily="18" charset="0"/>
                      </a:endParaRPr>
                    </a:p>
                  </a:txBody>
                  <a:tcPr marT="45731" marB="45731"/>
                </a:tc>
              </a:tr>
              <a:tr h="1568827">
                <a:tc>
                  <a:txBody>
                    <a:bodyPr/>
                    <a:lstStyle/>
                    <a:p>
                      <a:r>
                        <a:rPr lang="ru-RU" sz="1400" dirty="0" smtClean="0">
                          <a:latin typeface="Times New Roman" pitchFamily="18" charset="0"/>
                          <a:cs typeface="Times New Roman" pitchFamily="18" charset="0"/>
                        </a:rPr>
                        <a:t>Иные МБТ, в том числе :</a:t>
                      </a:r>
                    </a:p>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из  районного бюджета,</a:t>
                      </a:r>
                    </a:p>
                    <a:p>
                      <a:r>
                        <a:rPr lang="ru-RU" sz="1400" dirty="0" smtClean="0">
                          <a:latin typeface="Times New Roman" pitchFamily="18" charset="0"/>
                          <a:cs typeface="Times New Roman" pitchFamily="18" charset="0"/>
                        </a:rPr>
                        <a:t> </a:t>
                      </a:r>
                    </a:p>
                    <a:p>
                      <a:endParaRPr lang="ru-RU" sz="1400" dirty="0">
                        <a:latin typeface="Times New Roman" pitchFamily="18" charset="0"/>
                        <a:cs typeface="Times New Roman" pitchFamily="18" charset="0"/>
                      </a:endParaRPr>
                    </a:p>
                  </a:txBody>
                  <a:tcPr marT="45731" marB="45731"/>
                </a:tc>
                <a:tc>
                  <a:txBody>
                    <a:bodyPr/>
                    <a:lstStyle/>
                    <a:p>
                      <a:pPr algn="ctr"/>
                      <a:endParaRPr lang="ru-RU" sz="1800" dirty="0" smtClean="0">
                        <a:latin typeface="Times New Roman" pitchFamily="18" charset="0"/>
                        <a:cs typeface="Times New Roman" pitchFamily="18" charset="0"/>
                      </a:endParaRPr>
                    </a:p>
                    <a:p>
                      <a:pPr algn="ctr"/>
                      <a:endParaRPr lang="ru-RU" sz="1800" dirty="0" smtClean="0">
                        <a:latin typeface="Times New Roman" pitchFamily="18" charset="0"/>
                        <a:cs typeface="Times New Roman" pitchFamily="18" charset="0"/>
                      </a:endParaRPr>
                    </a:p>
                    <a:p>
                      <a:pPr algn="ctr"/>
                      <a:r>
                        <a:rPr lang="ru-RU" sz="1800" dirty="0" smtClean="0">
                          <a:latin typeface="Times New Roman" pitchFamily="18" charset="0"/>
                          <a:cs typeface="Times New Roman" pitchFamily="18" charset="0"/>
                        </a:rPr>
                        <a:t>2827,2</a:t>
                      </a:r>
                    </a:p>
                    <a:p>
                      <a:pPr algn="ctr"/>
                      <a:endParaRPr lang="ru-RU" sz="1800" dirty="0" smtClean="0">
                        <a:latin typeface="Times New Roman" pitchFamily="18" charset="0"/>
                        <a:cs typeface="Times New Roman" pitchFamily="18" charset="0"/>
                      </a:endParaRPr>
                    </a:p>
                    <a:p>
                      <a:pPr algn="ctr"/>
                      <a:endParaRPr lang="ru-RU" sz="1800" dirty="0" smtClean="0">
                        <a:latin typeface="Times New Roman" pitchFamily="18" charset="0"/>
                        <a:cs typeface="Times New Roman" pitchFamily="18" charset="0"/>
                      </a:endParaRPr>
                    </a:p>
                  </a:txBody>
                  <a:tcPr marT="45731" marB="45731"/>
                </a:tc>
                <a:tc>
                  <a:txBody>
                    <a:bodyPr/>
                    <a:lstStyle/>
                    <a:p>
                      <a:pPr algn="ctr"/>
                      <a:endParaRPr lang="ru-RU" sz="1800" dirty="0" smtClean="0">
                        <a:latin typeface="Times New Roman" pitchFamily="18" charset="0"/>
                        <a:cs typeface="Times New Roman" pitchFamily="18" charset="0"/>
                      </a:endParaRPr>
                    </a:p>
                    <a:p>
                      <a:pPr algn="ctr"/>
                      <a:endParaRPr lang="ru-RU" sz="1800" dirty="0" smtClean="0">
                        <a:latin typeface="Times New Roman" pitchFamily="18" charset="0"/>
                        <a:cs typeface="Times New Roman" pitchFamily="18" charset="0"/>
                      </a:endParaRPr>
                    </a:p>
                    <a:p>
                      <a:pPr algn="ctr"/>
                      <a:r>
                        <a:rPr lang="ru-RU" sz="1800" dirty="0" smtClean="0">
                          <a:latin typeface="Times New Roman" pitchFamily="18" charset="0"/>
                          <a:cs typeface="Times New Roman" pitchFamily="18" charset="0"/>
                        </a:rPr>
                        <a:t>2926,4</a:t>
                      </a:r>
                      <a:endParaRPr lang="ru-RU" sz="1800" dirty="0">
                        <a:latin typeface="Times New Roman" pitchFamily="18" charset="0"/>
                        <a:cs typeface="Times New Roman" pitchFamily="18" charset="0"/>
                      </a:endParaRPr>
                    </a:p>
                  </a:txBody>
                  <a:tcPr marT="45731" marB="45731"/>
                </a:tc>
                <a:tc>
                  <a:txBody>
                    <a:bodyPr/>
                    <a:lstStyle/>
                    <a:p>
                      <a:pPr algn="ctr"/>
                      <a:endParaRPr lang="ru-RU" sz="1800" dirty="0" smtClean="0">
                        <a:latin typeface="Times New Roman" pitchFamily="18" charset="0"/>
                        <a:cs typeface="Times New Roman" pitchFamily="18" charset="0"/>
                      </a:endParaRPr>
                    </a:p>
                    <a:p>
                      <a:pPr algn="ctr"/>
                      <a:endParaRPr lang="ru-RU" sz="1800" dirty="0" smtClean="0">
                        <a:latin typeface="Times New Roman" pitchFamily="18" charset="0"/>
                        <a:cs typeface="Times New Roman" pitchFamily="18" charset="0"/>
                      </a:endParaRPr>
                    </a:p>
                    <a:p>
                      <a:pPr algn="ctr"/>
                      <a:r>
                        <a:rPr lang="ru-RU" sz="1800" dirty="0" smtClean="0">
                          <a:latin typeface="Times New Roman" pitchFamily="18" charset="0"/>
                          <a:cs typeface="Times New Roman" pitchFamily="18" charset="0"/>
                        </a:rPr>
                        <a:t>2926,4</a:t>
                      </a:r>
                      <a:endParaRPr lang="ru-RU" sz="1800" dirty="0">
                        <a:latin typeface="Times New Roman" pitchFamily="18" charset="0"/>
                        <a:cs typeface="Times New Roman" pitchFamily="18" charset="0"/>
                      </a:endParaRPr>
                    </a:p>
                  </a:txBody>
                  <a:tcPr marT="45731" marB="45731"/>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AutoShape 3" descr="Уголки"/>
          <p:cNvSpPr>
            <a:spLocks noChangeArrowheads="1"/>
          </p:cNvSpPr>
          <p:nvPr/>
        </p:nvSpPr>
        <p:spPr bwMode="auto">
          <a:xfrm>
            <a:off x="1403350" y="1196975"/>
            <a:ext cx="6492875" cy="2232025"/>
          </a:xfrm>
          <a:prstGeom prst="cube">
            <a:avLst>
              <a:gd name="adj" fmla="val 31000"/>
            </a:avLst>
          </a:prstGeom>
          <a:solidFill>
            <a:schemeClr val="tx2">
              <a:lumMod val="20000"/>
              <a:lumOff val="80000"/>
            </a:schemeClr>
          </a:solidFill>
          <a:ln w="12700">
            <a:solidFill>
              <a:srgbClr val="FFFFFF"/>
            </a:solidFill>
            <a:miter lim="800000"/>
            <a:headEnd/>
            <a:tailEnd/>
          </a:ln>
        </p:spPr>
        <p:txBody>
          <a:bodyPr/>
          <a:lstStyle/>
          <a:p>
            <a:pPr algn="ctr" eaLnBrk="1" hangingPunct="1">
              <a:defRPr/>
            </a:pPr>
            <a:r>
              <a:rPr lang="ru-RU" sz="2400" b="1" dirty="0">
                <a:solidFill>
                  <a:srgbClr val="943634"/>
                </a:solidFill>
                <a:latin typeface="Times New Roman" pitchFamily="18" charset="0"/>
                <a:ea typeface="Calibri" pitchFamily="34" charset="0"/>
                <a:cs typeface="Times New Roman" pitchFamily="18" charset="0"/>
              </a:rPr>
              <a:t>Общая сумма составляет </a:t>
            </a:r>
          </a:p>
          <a:p>
            <a:pPr algn="ctr" eaLnBrk="1" hangingPunct="1">
              <a:defRPr/>
            </a:pPr>
            <a:r>
              <a:rPr lang="ru-RU" sz="2400" b="1" dirty="0">
                <a:solidFill>
                  <a:srgbClr val="943634"/>
                </a:solidFill>
                <a:latin typeface="Times New Roman" pitchFamily="18" charset="0"/>
                <a:ea typeface="Calibri" pitchFamily="34" charset="0"/>
                <a:cs typeface="Times New Roman" pitchFamily="18" charset="0"/>
              </a:rPr>
              <a:t> 2022-------------- 10 765,8 </a:t>
            </a:r>
            <a:r>
              <a:rPr lang="ru-RU" sz="2400" b="1" dirty="0" err="1">
                <a:solidFill>
                  <a:srgbClr val="943634"/>
                </a:solidFill>
                <a:latin typeface="Times New Roman" pitchFamily="18" charset="0"/>
                <a:ea typeface="Calibri" pitchFamily="34" charset="0"/>
                <a:cs typeface="Times New Roman" pitchFamily="18" charset="0"/>
              </a:rPr>
              <a:t>тыс.руб</a:t>
            </a:r>
            <a:r>
              <a:rPr lang="ru-RU" sz="2400" b="1" dirty="0">
                <a:solidFill>
                  <a:srgbClr val="943634"/>
                </a:solidFill>
                <a:latin typeface="Times New Roman" pitchFamily="18" charset="0"/>
                <a:ea typeface="Calibri" pitchFamily="34" charset="0"/>
                <a:cs typeface="Times New Roman" pitchFamily="18" charset="0"/>
              </a:rPr>
              <a:t>.</a:t>
            </a:r>
          </a:p>
          <a:p>
            <a:pPr algn="ctr" eaLnBrk="1" hangingPunct="1">
              <a:defRPr/>
            </a:pPr>
            <a:r>
              <a:rPr lang="ru-RU" sz="2400" b="1" dirty="0">
                <a:solidFill>
                  <a:srgbClr val="943634"/>
                </a:solidFill>
                <a:latin typeface="Times New Roman" pitchFamily="18" charset="0"/>
                <a:ea typeface="Calibri" pitchFamily="34" charset="0"/>
                <a:cs typeface="Times New Roman" pitchFamily="18" charset="0"/>
              </a:rPr>
              <a:t> 2023--------------10 717,3 тыс.руб.</a:t>
            </a:r>
          </a:p>
          <a:p>
            <a:pPr algn="ctr">
              <a:defRPr/>
            </a:pPr>
            <a:r>
              <a:rPr lang="ru-RU" sz="2400" b="1" dirty="0">
                <a:solidFill>
                  <a:srgbClr val="943634"/>
                </a:solidFill>
                <a:latin typeface="Times New Roman" pitchFamily="18" charset="0"/>
                <a:ea typeface="Calibri" pitchFamily="34" charset="0"/>
                <a:cs typeface="Times New Roman" pitchFamily="18" charset="0"/>
              </a:rPr>
              <a:t> 2024-------------- 10 722,3 тыс.руб.</a:t>
            </a:r>
            <a:endParaRPr lang="ru-RU" sz="800" dirty="0">
              <a:latin typeface="Arial" pitchFamily="34" charset="0"/>
              <a:cs typeface="Arial" pitchFamily="34" charset="0"/>
            </a:endParaRPr>
          </a:p>
          <a:p>
            <a:pPr algn="ctr">
              <a:defRPr/>
            </a:pPr>
            <a:endParaRPr lang="ru-RU" sz="2400" dirty="0">
              <a:latin typeface="Arial" pitchFamily="34" charset="0"/>
              <a:cs typeface="Arial" pitchFamily="34" charset="0"/>
            </a:endParaRPr>
          </a:p>
          <a:p>
            <a:pPr algn="ctr" eaLnBrk="1" hangingPunct="1">
              <a:defRPr/>
            </a:pPr>
            <a:endParaRPr lang="ru-RU" sz="800" dirty="0">
              <a:latin typeface="Arial" pitchFamily="34" charset="0"/>
              <a:cs typeface="Arial" pitchFamily="34" charset="0"/>
            </a:endParaRPr>
          </a:p>
          <a:p>
            <a:pPr>
              <a:defRPr/>
            </a:pPr>
            <a:endParaRPr lang="ru-RU" dirty="0">
              <a:latin typeface="Arial" pitchFamily="34" charset="0"/>
              <a:cs typeface="Arial" pitchFamily="34" charset="0"/>
            </a:endParaRPr>
          </a:p>
        </p:txBody>
      </p:sp>
      <p:sp>
        <p:nvSpPr>
          <p:cNvPr id="58372" name="AutoShape 4" descr="Уголки"/>
          <p:cNvSpPr>
            <a:spLocks noChangeArrowheads="1"/>
          </p:cNvSpPr>
          <p:nvPr/>
        </p:nvSpPr>
        <p:spPr bwMode="auto">
          <a:xfrm>
            <a:off x="2266950" y="457200"/>
            <a:ext cx="4999038" cy="1243013"/>
          </a:xfrm>
          <a:prstGeom prst="cube">
            <a:avLst>
              <a:gd name="adj" fmla="val 15907"/>
            </a:avLst>
          </a:prstGeom>
          <a:solidFill>
            <a:schemeClr val="tx2">
              <a:lumMod val="20000"/>
              <a:lumOff val="80000"/>
            </a:schemeClr>
          </a:solidFill>
          <a:ln w="9525">
            <a:solidFill>
              <a:srgbClr val="622423"/>
            </a:solidFill>
            <a:miter lim="800000"/>
            <a:headEnd/>
            <a:tailEnd/>
          </a:ln>
        </p:spPr>
        <p:txBody>
          <a:bodyPr/>
          <a:lstStyle/>
          <a:p>
            <a:pPr algn="ctr" eaLnBrk="1" hangingPunct="1">
              <a:defRPr/>
            </a:pPr>
            <a:r>
              <a:rPr lang="ru-RU" sz="2200" b="1" dirty="0">
                <a:solidFill>
                  <a:srgbClr val="244061"/>
                </a:solidFill>
                <a:latin typeface="Times New Roman" pitchFamily="18" charset="0"/>
                <a:ea typeface="Calibri" pitchFamily="34" charset="0"/>
                <a:cs typeface="Times New Roman" pitchFamily="18" charset="0"/>
              </a:rPr>
              <a:t>Доходы бюджета</a:t>
            </a:r>
            <a:endParaRPr lang="ru-RU" sz="800" dirty="0">
              <a:latin typeface="Arial" pitchFamily="34" charset="0"/>
              <a:cs typeface="Arial" pitchFamily="34" charset="0"/>
            </a:endParaRPr>
          </a:p>
          <a:p>
            <a:pPr algn="ctr">
              <a:defRPr/>
            </a:pPr>
            <a:r>
              <a:rPr lang="ru-RU" sz="2200" b="1" dirty="0">
                <a:solidFill>
                  <a:srgbClr val="244061"/>
                </a:solidFill>
                <a:latin typeface="Times New Roman" pitchFamily="18" charset="0"/>
                <a:ea typeface="Calibri" pitchFamily="34" charset="0"/>
                <a:cs typeface="Times New Roman" pitchFamily="18" charset="0"/>
              </a:rPr>
              <a:t> Илья- </a:t>
            </a:r>
            <a:r>
              <a:rPr lang="ru-RU" sz="2200" b="1" dirty="0" err="1">
                <a:solidFill>
                  <a:srgbClr val="244061"/>
                </a:solidFill>
                <a:latin typeface="Times New Roman" pitchFamily="18" charset="0"/>
                <a:ea typeface="Calibri" pitchFamily="34" charset="0"/>
                <a:cs typeface="Times New Roman" pitchFamily="18" charset="0"/>
              </a:rPr>
              <a:t>Высоковского</a:t>
            </a:r>
            <a:r>
              <a:rPr lang="ru-RU" sz="2200" b="1" dirty="0">
                <a:solidFill>
                  <a:srgbClr val="244061"/>
                </a:solidFill>
                <a:latin typeface="Times New Roman" pitchFamily="18" charset="0"/>
                <a:ea typeface="Calibri" pitchFamily="34" charset="0"/>
                <a:cs typeface="Times New Roman" pitchFamily="18" charset="0"/>
              </a:rPr>
              <a:t> </a:t>
            </a:r>
          </a:p>
          <a:p>
            <a:pPr algn="ctr">
              <a:defRPr/>
            </a:pPr>
            <a:r>
              <a:rPr lang="ru-RU" sz="2200" b="1" dirty="0">
                <a:solidFill>
                  <a:srgbClr val="244061"/>
                </a:solidFill>
                <a:latin typeface="Times New Roman" pitchFamily="18" charset="0"/>
                <a:ea typeface="Calibri" pitchFamily="34" charset="0"/>
                <a:cs typeface="Times New Roman" pitchFamily="18" charset="0"/>
              </a:rPr>
              <a:t>сельского поселения </a:t>
            </a:r>
            <a:endParaRPr lang="ru-RU" sz="800" dirty="0">
              <a:latin typeface="Arial" pitchFamily="34" charset="0"/>
              <a:cs typeface="Arial" pitchFamily="34" charset="0"/>
            </a:endParaRPr>
          </a:p>
        </p:txBody>
      </p:sp>
      <p:graphicFrame>
        <p:nvGraphicFramePr>
          <p:cNvPr id="18436" name="Диаграмма 3"/>
          <p:cNvGraphicFramePr>
            <a:graphicFrameLocks/>
          </p:cNvGraphicFramePr>
          <p:nvPr/>
        </p:nvGraphicFramePr>
        <p:xfrm>
          <a:off x="0" y="3716338"/>
          <a:ext cx="9245600" cy="4249737"/>
        </p:xfrm>
        <a:graphic>
          <a:graphicData uri="http://schemas.openxmlformats.org/presentationml/2006/ole">
            <mc:AlternateContent xmlns:mc="http://schemas.openxmlformats.org/markup-compatibility/2006">
              <mc:Choice xmlns:v="urn:schemas-microsoft-com:vml" Requires="v">
                <p:oleObj spid="_x0000_s18442" name="Диаграмма" r:id="rId3" imgW="9248657" imgH="4648225" progId="Excel.Chart.8">
                  <p:embed/>
                </p:oleObj>
              </mc:Choice>
              <mc:Fallback>
                <p:oleObj name="Диаграмма" r:id="rId3" imgW="9248657" imgH="4648225" progId="Excel.Chart.8">
                  <p:embed/>
                  <p:pic>
                    <p:nvPicPr>
                      <p:cNvPr id="0" name="Диаграмма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16338"/>
                        <a:ext cx="924560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7"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8438" name="Rectangle 7"/>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ru-RU" sz="1400" b="1">
              <a:latin typeface="Times New Roman" pitchFamily="18" charset="0"/>
              <a:ea typeface="Calibri" pitchFamily="34" charset="0"/>
              <a:cs typeface="Times New Roman" pitchFamily="18" charset="0"/>
            </a:endParaRPr>
          </a:p>
          <a:p>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18439" name="Rectangle 9"/>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18440" name="Rectangle 10"/>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18441" name="Rectangle 11"/>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r>
              <a:rPr lang="ru-RU" sz="1400" b="1">
                <a:latin typeface="Times New Roman" pitchFamily="18" charset="0"/>
                <a:ea typeface="Calibri" pitchFamily="34" charset="0"/>
                <a:cs typeface="Times New Roman" pitchFamily="18" charset="0"/>
              </a:rPr>
              <a:t>	</a:t>
            </a:r>
            <a:endParaRPr lang="ru-RU" sz="800">
              <a:cs typeface="Arial" charset="0"/>
            </a:endParaRPr>
          </a:p>
          <a:p>
            <a:endParaRPr lang="ru-RU">
              <a:cs typeface="Arial" charset="0"/>
            </a:endParaRPr>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original.jpg"/>
          <p:cNvPicPr>
            <a:picLocks noChangeAspect="1"/>
          </p:cNvPicPr>
          <p:nvPr/>
        </p:nvPicPr>
        <p:blipFill>
          <a:blip r:embed="rId2" cstate="print">
            <a:duotone>
              <a:schemeClr val="accent6">
                <a:shade val="45000"/>
                <a:satMod val="135000"/>
              </a:schemeClr>
              <a:prstClr val="white"/>
            </a:duotone>
          </a:blip>
          <a:stretch>
            <a:fillRect/>
          </a:stretch>
        </p:blipFill>
        <p:spPr>
          <a:xfrm>
            <a:off x="0" y="692697"/>
            <a:ext cx="9144000" cy="6165304"/>
          </a:xfrm>
          <a:prstGeom prst="rect">
            <a:avLst/>
          </a:prstGeom>
          <a:effectLst>
            <a:softEdge rad="635000"/>
          </a:effectLst>
        </p:spPr>
      </p:pic>
      <p:sp>
        <p:nvSpPr>
          <p:cNvPr id="2" name="Прямоугольник 1"/>
          <p:cNvSpPr/>
          <p:nvPr/>
        </p:nvSpPr>
        <p:spPr>
          <a:xfrm>
            <a:off x="1315445" y="260648"/>
            <a:ext cx="6696257" cy="1754326"/>
          </a:xfrm>
          <a:prstGeom prst="rect">
            <a:avLst/>
          </a:prstGeom>
          <a:solidFill>
            <a:schemeClr val="lt1">
              <a:alpha val="63000"/>
            </a:schemeClr>
          </a:solidFill>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ru-RU" sz="5400" b="1" dirty="0">
                <a:ln w="50800"/>
                <a:solidFill>
                  <a:srgbClr val="0070C0"/>
                </a:solidFill>
                <a:latin typeface="Times New Roman" pitchFamily="18" charset="0"/>
                <a:cs typeface="Times New Roman" pitchFamily="18" charset="0"/>
              </a:rPr>
              <a:t>Налог на имущество</a:t>
            </a:r>
          </a:p>
          <a:p>
            <a:pPr algn="ctr">
              <a:defRPr/>
            </a:pPr>
            <a:r>
              <a:rPr lang="ru-RU" sz="5400" b="1" dirty="0">
                <a:ln w="50800"/>
                <a:solidFill>
                  <a:srgbClr val="0070C0"/>
                </a:solidFill>
                <a:latin typeface="Times New Roman" pitchFamily="18" charset="0"/>
                <a:cs typeface="Times New Roman" pitchFamily="18" charset="0"/>
              </a:rPr>
              <a:t> физических лиц</a:t>
            </a:r>
          </a:p>
        </p:txBody>
      </p:sp>
      <p:sp>
        <p:nvSpPr>
          <p:cNvPr id="4" name="Прямоугольник 3"/>
          <p:cNvSpPr/>
          <p:nvPr/>
        </p:nvSpPr>
        <p:spPr>
          <a:xfrm>
            <a:off x="323528" y="4509120"/>
            <a:ext cx="7733174"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2022 – 620,0 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5" name="Прямоугольник 4"/>
          <p:cNvSpPr/>
          <p:nvPr/>
        </p:nvSpPr>
        <p:spPr>
          <a:xfrm>
            <a:off x="683568" y="5229200"/>
            <a:ext cx="7733174"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2023 - 680,0 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6" name="Прямоугольник 5"/>
          <p:cNvSpPr/>
          <p:nvPr/>
        </p:nvSpPr>
        <p:spPr>
          <a:xfrm>
            <a:off x="1115616" y="5949280"/>
            <a:ext cx="7733174"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2024 - 680,0 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7" name="Прямоугольник 6"/>
          <p:cNvSpPr/>
          <p:nvPr/>
        </p:nvSpPr>
        <p:spPr>
          <a:xfrm>
            <a:off x="6443954" y="3284984"/>
            <a:ext cx="2435282" cy="923330"/>
          </a:xfrm>
          <a:prstGeom prst="rect">
            <a:avLst/>
          </a:prstGeom>
          <a:noFill/>
        </p:spPr>
        <p:txBody>
          <a:bodyPr wrap="none">
            <a:spAutoFit/>
          </a:bodyPr>
          <a:lstStyle/>
          <a:p>
            <a:pPr algn="ctr">
              <a:defRPr/>
            </a:pPr>
            <a:r>
              <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70,34%</a:t>
            </a:r>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20151030034752бюджет.jpg"/>
          <p:cNvPicPr>
            <a:picLocks noChangeAspect="1"/>
          </p:cNvPicPr>
          <p:nvPr/>
        </p:nvPicPr>
        <p:blipFill>
          <a:blip r:embed="rId2" cstate="print"/>
          <a:stretch>
            <a:fillRect/>
          </a:stretch>
        </p:blipFill>
        <p:spPr>
          <a:xfrm>
            <a:off x="0" y="1484784"/>
            <a:ext cx="9144000" cy="5138777"/>
          </a:xfrm>
          <a:prstGeom prst="rect">
            <a:avLst/>
          </a:prstGeom>
          <a:effectLst>
            <a:softEdge rad="317500"/>
          </a:effectLst>
        </p:spPr>
      </p:pic>
      <p:sp>
        <p:nvSpPr>
          <p:cNvPr id="20483"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r>
              <a:rPr lang="ru-RU" sz="1400" b="1">
                <a:latin typeface="Times New Roman" pitchFamily="18" charset="0"/>
                <a:ea typeface="Calibri" pitchFamily="34" charset="0"/>
                <a:cs typeface="Times New Roman" pitchFamily="18" charset="0"/>
              </a:rPr>
              <a:t>	</a:t>
            </a:r>
            <a:endParaRPr lang="ru-RU" sz="800">
              <a:cs typeface="Arial" charset="0"/>
            </a:endParaRPr>
          </a:p>
          <a:p>
            <a:endParaRPr lang="ru-RU">
              <a:cs typeface="Arial" charset="0"/>
            </a:endParaRPr>
          </a:p>
        </p:txBody>
      </p:sp>
      <p:sp>
        <p:nvSpPr>
          <p:cNvPr id="20484" name="Rectangle 3"/>
          <p:cNvSpPr>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ru-RU">
              <a:cs typeface="Arial" charset="0"/>
            </a:endParaRPr>
          </a:p>
        </p:txBody>
      </p:sp>
      <p:sp>
        <p:nvSpPr>
          <p:cNvPr id="20485" name="AutoShape 4"/>
          <p:cNvSpPr>
            <a:spLocks noChangeArrowheads="1"/>
          </p:cNvSpPr>
          <p:nvPr/>
        </p:nvSpPr>
        <p:spPr bwMode="auto">
          <a:xfrm>
            <a:off x="611188" y="260350"/>
            <a:ext cx="7993062" cy="1368425"/>
          </a:xfrm>
          <a:prstGeom prst="foldedCorner">
            <a:avLst>
              <a:gd name="adj" fmla="val 50000"/>
            </a:avLst>
          </a:prstGeom>
          <a:gradFill rotWithShape="1">
            <a:gsLst>
              <a:gs pos="0">
                <a:srgbClr val="FDE9D9"/>
              </a:gs>
              <a:gs pos="100000">
                <a:srgbClr val="FFFFFF">
                  <a:alpha val="71999"/>
                </a:srgbClr>
              </a:gs>
            </a:gsLst>
            <a:lin ang="5400000" scaled="1"/>
          </a:gradFill>
          <a:ln w="9525">
            <a:solidFill>
              <a:srgbClr val="943634"/>
            </a:solidFill>
            <a:miter lim="800000"/>
            <a:headEnd/>
            <a:tailEnd/>
          </a:ln>
        </p:spPr>
        <p:txBody>
          <a:bodyPr/>
          <a:lstStyle/>
          <a:p>
            <a:pPr algn="ctr" eaLnBrk="1" hangingPunct="1">
              <a:spcAft>
                <a:spcPts val="1000"/>
              </a:spcAft>
            </a:pPr>
            <a:r>
              <a:rPr lang="ru-RU" sz="3600" b="1">
                <a:solidFill>
                  <a:srgbClr val="C00000"/>
                </a:solidFill>
                <a:latin typeface="Times New Roman" pitchFamily="18" charset="0"/>
                <a:cs typeface="Times New Roman" pitchFamily="18" charset="0"/>
              </a:rPr>
              <a:t>Собственные доходы</a:t>
            </a:r>
          </a:p>
          <a:p>
            <a:pPr algn="ctr" eaLnBrk="1" hangingPunct="1">
              <a:spcAft>
                <a:spcPts val="1000"/>
              </a:spcAft>
            </a:pPr>
            <a:r>
              <a:rPr lang="ru-RU" sz="2800" b="1">
                <a:solidFill>
                  <a:srgbClr val="C00000"/>
                </a:solidFill>
                <a:latin typeface="Times New Roman" pitchFamily="18" charset="0"/>
                <a:cs typeface="Times New Roman" pitchFamily="18" charset="0"/>
              </a:rPr>
              <a:t>Илья- Высоковского сельского поселения </a:t>
            </a:r>
            <a:endParaRPr lang="ru-RU" sz="2000" b="1">
              <a:solidFill>
                <a:srgbClr val="C00000"/>
              </a:solidFill>
              <a:latin typeface="Times New Roman" pitchFamily="18" charset="0"/>
              <a:cs typeface="Times New Roman" pitchFamily="18" charset="0"/>
            </a:endParaRPr>
          </a:p>
        </p:txBody>
      </p:sp>
      <p:sp>
        <p:nvSpPr>
          <p:cNvPr id="7" name="Выноска со стрелкой вниз 6"/>
          <p:cNvSpPr/>
          <p:nvPr/>
        </p:nvSpPr>
        <p:spPr>
          <a:xfrm>
            <a:off x="2987675" y="1916113"/>
            <a:ext cx="5545138" cy="259238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dirty="0">
                <a:solidFill>
                  <a:srgbClr val="FFFF00"/>
                </a:solidFill>
                <a:latin typeface="Times New Roman" pitchFamily="18" charset="0"/>
                <a:cs typeface="Times New Roman" pitchFamily="18" charset="0"/>
              </a:rPr>
              <a:t>2022</a:t>
            </a:r>
          </a:p>
          <a:p>
            <a:pPr algn="ctr">
              <a:defRPr/>
            </a:pPr>
            <a:r>
              <a:rPr lang="ru-RU" sz="3200" dirty="0">
                <a:solidFill>
                  <a:srgbClr val="FFFF00"/>
                </a:solidFill>
                <a:latin typeface="Times New Roman" pitchFamily="18" charset="0"/>
                <a:cs typeface="Times New Roman" pitchFamily="18" charset="0"/>
              </a:rPr>
              <a:t>2023</a:t>
            </a:r>
          </a:p>
          <a:p>
            <a:pPr algn="ctr">
              <a:defRPr/>
            </a:pPr>
            <a:r>
              <a:rPr lang="ru-RU" sz="3200" dirty="0">
                <a:solidFill>
                  <a:srgbClr val="FFFF00"/>
                </a:solidFill>
                <a:latin typeface="Times New Roman" pitchFamily="18" charset="0"/>
                <a:cs typeface="Times New Roman" pitchFamily="18" charset="0"/>
              </a:rPr>
              <a:t>2024</a:t>
            </a:r>
          </a:p>
        </p:txBody>
      </p:sp>
      <p:sp>
        <p:nvSpPr>
          <p:cNvPr id="8" name="Прямоугольник 7"/>
          <p:cNvSpPr/>
          <p:nvPr/>
        </p:nvSpPr>
        <p:spPr>
          <a:xfrm>
            <a:off x="3198488" y="4725144"/>
            <a:ext cx="4855240" cy="923330"/>
          </a:xfrm>
          <a:prstGeom prst="rect">
            <a:avLst/>
          </a:prstGeom>
          <a:noFill/>
        </p:spPr>
        <p:txBody>
          <a:bodyPr wrap="none">
            <a:spAutoFit/>
          </a:bodyPr>
          <a:lstStyle/>
          <a:p>
            <a:pPr algn="ctr">
              <a:defRPr/>
            </a:pPr>
            <a:r>
              <a:rPr lang="ru-RU" sz="5400" b="1" dirty="0">
                <a:ln w="18415" cmpd="sng">
                  <a:solidFill>
                    <a:srgbClr val="FFFFFF"/>
                  </a:solid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2814,4 тыс.руб.</a:t>
            </a:r>
          </a:p>
        </p:txBody>
      </p:sp>
    </p:spTree>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31bf095_resizedScaled_817to612.jpg"/>
          <p:cNvPicPr>
            <a:picLocks noChangeAspect="1"/>
          </p:cNvPicPr>
          <p:nvPr/>
        </p:nvPicPr>
        <p:blipFill>
          <a:blip r:embed="rId2" cstate="print"/>
          <a:stretch>
            <a:fillRect/>
          </a:stretch>
        </p:blipFill>
        <p:spPr>
          <a:xfrm>
            <a:off x="-180528" y="1988840"/>
            <a:ext cx="5289361" cy="4585692"/>
          </a:xfrm>
          <a:prstGeom prst="snip1Rect">
            <a:avLst>
              <a:gd name="adj" fmla="val 50000"/>
            </a:avLst>
          </a:prstGeom>
          <a:effectLst>
            <a:softEdge rad="635000"/>
          </a:effectLst>
        </p:spPr>
      </p:pic>
      <p:sp>
        <p:nvSpPr>
          <p:cNvPr id="3" name="Прямоугольник 2"/>
          <p:cNvSpPr/>
          <p:nvPr/>
        </p:nvSpPr>
        <p:spPr>
          <a:xfrm>
            <a:off x="0" y="260649"/>
            <a:ext cx="9144000" cy="1200329"/>
          </a:xfrm>
          <a:prstGeom prst="rect">
            <a:avLst/>
          </a:prstGeom>
          <a:noFill/>
        </p:spPr>
        <p:txBody>
          <a:bodyPr>
            <a:spAutoFit/>
          </a:bodyPr>
          <a:lstStyle/>
          <a:p>
            <a:pPr algn="ctr">
              <a:lnSpc>
                <a:spcPct val="200000"/>
              </a:lnSpc>
              <a:defRPr/>
            </a:pPr>
            <a:r>
              <a:rPr lang="ru-RU"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Налог на доходы физических лиц</a:t>
            </a:r>
          </a:p>
        </p:txBody>
      </p:sp>
      <p:sp>
        <p:nvSpPr>
          <p:cNvPr id="6" name="Прямоугольник 5"/>
          <p:cNvSpPr/>
          <p:nvPr/>
        </p:nvSpPr>
        <p:spPr>
          <a:xfrm>
            <a:off x="1763689" y="3140968"/>
            <a:ext cx="7056784" cy="1631216"/>
          </a:xfrm>
          <a:prstGeom prst="rect">
            <a:avLst/>
          </a:prstGeom>
          <a:noFill/>
        </p:spPr>
        <p:txBody>
          <a:bodyPr>
            <a:spAutoFit/>
          </a:bodyPr>
          <a:lstStyle/>
          <a:p>
            <a:pPr algn="ctr">
              <a:defRPr/>
            </a:pPr>
            <a:r>
              <a:rPr lang="ru-RU"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18,0%</a:t>
            </a:r>
          </a:p>
          <a:p>
            <a:pPr algn="ctr">
              <a:defRPr/>
            </a:pP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от собственных доходов </a:t>
            </a:r>
          </a:p>
        </p:txBody>
      </p:sp>
      <p:sp>
        <p:nvSpPr>
          <p:cNvPr id="7" name="Прямоугольник 6"/>
          <p:cNvSpPr/>
          <p:nvPr/>
        </p:nvSpPr>
        <p:spPr>
          <a:xfrm>
            <a:off x="251520" y="1412776"/>
            <a:ext cx="8640960" cy="1446550"/>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ru-RU" sz="8800" b="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160,0 тыс.руб.</a:t>
            </a:r>
          </a:p>
        </p:txBody>
      </p:sp>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original.jpg"/>
          <p:cNvPicPr>
            <a:picLocks noChangeAspect="1"/>
          </p:cNvPicPr>
          <p:nvPr/>
        </p:nvPicPr>
        <p:blipFill>
          <a:blip r:embed="rId2" cstate="print">
            <a:duotone>
              <a:schemeClr val="accent6">
                <a:shade val="45000"/>
                <a:satMod val="135000"/>
              </a:schemeClr>
              <a:prstClr val="white"/>
            </a:duotone>
          </a:blip>
          <a:stretch>
            <a:fillRect/>
          </a:stretch>
        </p:blipFill>
        <p:spPr>
          <a:xfrm>
            <a:off x="0" y="692696"/>
            <a:ext cx="9144000" cy="6165304"/>
          </a:xfrm>
          <a:prstGeom prst="rect">
            <a:avLst/>
          </a:prstGeom>
          <a:effectLst>
            <a:softEdge rad="635000"/>
          </a:effectLst>
        </p:spPr>
      </p:pic>
      <p:sp>
        <p:nvSpPr>
          <p:cNvPr id="2" name="Прямоугольник 1"/>
          <p:cNvSpPr/>
          <p:nvPr/>
        </p:nvSpPr>
        <p:spPr>
          <a:xfrm>
            <a:off x="1315445" y="260648"/>
            <a:ext cx="6696257" cy="1754326"/>
          </a:xfrm>
          <a:prstGeom prst="rect">
            <a:avLst/>
          </a:prstGeom>
          <a:solidFill>
            <a:schemeClr val="lt1">
              <a:alpha val="63000"/>
            </a:schemeClr>
          </a:solidFill>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ru-RU" sz="5400" b="1" dirty="0">
                <a:ln w="50800"/>
                <a:solidFill>
                  <a:srgbClr val="0070C0"/>
                </a:solidFill>
                <a:latin typeface="Times New Roman" pitchFamily="18" charset="0"/>
                <a:cs typeface="Times New Roman" pitchFamily="18" charset="0"/>
              </a:rPr>
              <a:t>Налог на имущество</a:t>
            </a:r>
          </a:p>
          <a:p>
            <a:pPr algn="ctr">
              <a:defRPr/>
            </a:pPr>
            <a:r>
              <a:rPr lang="ru-RU" sz="5400" b="1" dirty="0">
                <a:ln w="50800"/>
                <a:solidFill>
                  <a:srgbClr val="0070C0"/>
                </a:solidFill>
                <a:latin typeface="Times New Roman" pitchFamily="18" charset="0"/>
                <a:cs typeface="Times New Roman" pitchFamily="18" charset="0"/>
              </a:rPr>
              <a:t> физических лиц</a:t>
            </a:r>
          </a:p>
        </p:txBody>
      </p:sp>
      <p:sp>
        <p:nvSpPr>
          <p:cNvPr id="7" name="Прямоугольник 6"/>
          <p:cNvSpPr/>
          <p:nvPr/>
        </p:nvSpPr>
        <p:spPr>
          <a:xfrm>
            <a:off x="4211960" y="4581128"/>
            <a:ext cx="4027175" cy="186204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ru-RU" sz="11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innerShdw blurRad="114300">
                    <a:prstClr val="black"/>
                  </a:innerShdw>
                  <a:reflection blurRad="12700" stA="50000" endPos="50000" dist="5000" dir="5400000" sy="-100000" rotWithShape="0"/>
                </a:effectLst>
                <a:latin typeface="Times New Roman" pitchFamily="18" charset="0"/>
                <a:cs typeface="Times New Roman" pitchFamily="18" charset="0"/>
              </a:rPr>
              <a:t>100%</a:t>
            </a:r>
          </a:p>
        </p:txBody>
      </p:sp>
      <p:sp>
        <p:nvSpPr>
          <p:cNvPr id="8" name="Прямоугольник 7"/>
          <p:cNvSpPr/>
          <p:nvPr/>
        </p:nvSpPr>
        <p:spPr>
          <a:xfrm>
            <a:off x="4139952" y="3212976"/>
            <a:ext cx="4752528" cy="830997"/>
          </a:xfrm>
          <a:prstGeom prst="rect">
            <a:avLst/>
          </a:prstGeom>
          <a:noFill/>
        </p:spPr>
        <p:txBody>
          <a:bodyPr>
            <a:spAutoFit/>
          </a:bodyPr>
          <a:lstStyle/>
          <a:p>
            <a:pPr algn="ctr">
              <a:defRPr/>
            </a:pPr>
            <a:r>
              <a:rPr lang="ru-RU" sz="4800" b="1" dirty="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120,0 тыс.руб.</a:t>
            </a:r>
          </a:p>
        </p:txBody>
      </p:sp>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439972652general_pages_i50245_socialno_nezashchishchennye_jiteli_syol_marksovskogo_raiona_poluchili_lgoty_po_zemelnomu_nalogu.jpg"/>
          <p:cNvPicPr>
            <a:picLocks noChangeAspect="1"/>
          </p:cNvPicPr>
          <p:nvPr/>
        </p:nvPicPr>
        <p:blipFill>
          <a:blip r:embed="rId2" cstate="print">
            <a:duotone>
              <a:schemeClr val="accent2">
                <a:shade val="45000"/>
                <a:satMod val="135000"/>
              </a:schemeClr>
              <a:prstClr val="white"/>
            </a:duotone>
            <a:lum bright="10000"/>
          </a:blip>
          <a:stretch>
            <a:fillRect/>
          </a:stretch>
        </p:blipFill>
        <p:spPr>
          <a:xfrm>
            <a:off x="0" y="1412776"/>
            <a:ext cx="9144000" cy="5445224"/>
          </a:xfrm>
          <a:prstGeom prst="rect">
            <a:avLst/>
          </a:prstGeom>
          <a:effectLst>
            <a:softEdge rad="635000"/>
          </a:effectLst>
        </p:spPr>
      </p:pic>
      <p:sp>
        <p:nvSpPr>
          <p:cNvPr id="2" name="Прямоугольник 1"/>
          <p:cNvSpPr/>
          <p:nvPr/>
        </p:nvSpPr>
        <p:spPr>
          <a:xfrm>
            <a:off x="683568" y="404664"/>
            <a:ext cx="7560840" cy="923330"/>
          </a:xfrm>
          <a:prstGeom prst="rect">
            <a:avLst/>
          </a:prstGeom>
          <a:noFill/>
        </p:spPr>
        <p:txBody>
          <a:bodyPr>
            <a:spAutoFit/>
          </a:bodyPr>
          <a:lstStyle/>
          <a:p>
            <a:pPr algn="ctr">
              <a:defRPr/>
            </a:pP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Земельный</a:t>
            </a:r>
            <a:r>
              <a:rPr lang="ru-RU"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 </a:t>
            </a: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налог</a:t>
            </a:r>
            <a:endParaRPr lang="ru-RU"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sp>
        <p:nvSpPr>
          <p:cNvPr id="5" name="Прямоугольник 4"/>
          <p:cNvSpPr/>
          <p:nvPr/>
        </p:nvSpPr>
        <p:spPr>
          <a:xfrm>
            <a:off x="2476422" y="1844824"/>
            <a:ext cx="4364721" cy="923330"/>
          </a:xfrm>
          <a:prstGeom prst="rect">
            <a:avLst/>
          </a:prstGeom>
          <a:noFill/>
        </p:spPr>
        <p:txBody>
          <a:bodyPr wrap="none">
            <a:spAutoFit/>
          </a:bodyPr>
          <a:lstStyle/>
          <a:p>
            <a:pPr algn="ctr">
              <a:defRPr/>
            </a:pPr>
            <a:r>
              <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500,0 тыс.руб.</a:t>
            </a:r>
          </a:p>
        </p:txBody>
      </p:sp>
      <p:pic>
        <p:nvPicPr>
          <p:cNvPr id="23557" name="Рисунок 5" descr="9tsWejio7bM.jpg"/>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59113" y="4076700"/>
            <a:ext cx="29146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3671753" y="2967335"/>
            <a:ext cx="1800493" cy="923330"/>
          </a:xfrm>
          <a:prstGeom prst="rect">
            <a:avLst/>
          </a:prstGeom>
          <a:noFill/>
        </p:spPr>
        <p:txBody>
          <a:bodyPr wrap="none">
            <a:spAutoFit/>
          </a:bodyPr>
          <a:lstStyle/>
          <a:p>
            <a:pPr algn="ctr">
              <a:defRPr/>
            </a:pPr>
            <a:r>
              <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100%</a:t>
            </a:r>
          </a:p>
        </p:txBody>
      </p:sp>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25684.jpg"/>
          <p:cNvPicPr>
            <a:picLocks noChangeAspect="1"/>
          </p:cNvPicPr>
          <p:nvPr/>
        </p:nvPicPr>
        <p:blipFill>
          <a:blip r:embed="rId2" cstate="print"/>
          <a:stretch>
            <a:fillRect/>
          </a:stretch>
        </p:blipFill>
        <p:spPr>
          <a:xfrm>
            <a:off x="1835696" y="2132856"/>
            <a:ext cx="5196408" cy="2922980"/>
          </a:xfrm>
          <a:prstGeom prst="rect">
            <a:avLst/>
          </a:prstGeom>
          <a:effectLst>
            <a:softEdge rad="317500"/>
          </a:effectLst>
        </p:spPr>
      </p:pic>
      <p:sp>
        <p:nvSpPr>
          <p:cNvPr id="2" name="Прямоугольник 1"/>
          <p:cNvSpPr/>
          <p:nvPr/>
        </p:nvSpPr>
        <p:spPr>
          <a:xfrm>
            <a:off x="1863389" y="332656"/>
            <a:ext cx="5860130" cy="1754326"/>
          </a:xfrm>
          <a:prstGeom prst="rect">
            <a:avLst/>
          </a:prstGeom>
          <a:noFill/>
        </p:spPr>
        <p:txBody>
          <a:bodyPr wrap="none">
            <a:spAutoFit/>
          </a:bodyPr>
          <a:lstStyle/>
          <a:p>
            <a:pPr algn="ctr">
              <a:defRPr/>
            </a:pPr>
            <a:r>
              <a:rPr lang="ru-RU" sz="5400" b="1" dirty="0">
                <a:ln w="10160">
                  <a:solidFill>
                    <a:schemeClr val="accent1"/>
                  </a:solidFill>
                  <a:prstDash val="solid"/>
                </a:ln>
                <a:solidFill>
                  <a:schemeClr val="accent6">
                    <a:lumMod val="60000"/>
                    <a:lumOff val="40000"/>
                  </a:schemeClr>
                </a:solidFill>
                <a:effectLst>
                  <a:outerShdw blurRad="38100" dist="32000" dir="5400000" algn="tl">
                    <a:srgbClr val="000000">
                      <a:alpha val="30000"/>
                    </a:srgbClr>
                  </a:outerShdw>
                </a:effectLst>
                <a:latin typeface="Times New Roman" pitchFamily="18" charset="0"/>
                <a:cs typeface="Times New Roman" pitchFamily="18" charset="0"/>
              </a:rPr>
              <a:t>Налоги на </a:t>
            </a:r>
          </a:p>
          <a:p>
            <a:pPr algn="ctr">
              <a:defRPr/>
            </a:pPr>
            <a:r>
              <a:rPr lang="ru-RU" sz="5400" b="1" dirty="0">
                <a:ln w="10160">
                  <a:solidFill>
                    <a:schemeClr val="accent1"/>
                  </a:solidFill>
                  <a:prstDash val="solid"/>
                </a:ln>
                <a:solidFill>
                  <a:schemeClr val="accent6">
                    <a:lumMod val="60000"/>
                    <a:lumOff val="40000"/>
                  </a:schemeClr>
                </a:solidFill>
                <a:effectLst>
                  <a:outerShdw blurRad="38100" dist="32000" dir="5400000" algn="tl">
                    <a:srgbClr val="000000">
                      <a:alpha val="30000"/>
                    </a:srgbClr>
                  </a:outerShdw>
                </a:effectLst>
                <a:latin typeface="Times New Roman" pitchFamily="18" charset="0"/>
                <a:cs typeface="Times New Roman" pitchFamily="18" charset="0"/>
              </a:rPr>
              <a:t>совокупный доход</a:t>
            </a:r>
          </a:p>
        </p:txBody>
      </p:sp>
      <p:sp>
        <p:nvSpPr>
          <p:cNvPr id="3" name="Прямоугольник 2"/>
          <p:cNvSpPr/>
          <p:nvPr/>
        </p:nvSpPr>
        <p:spPr>
          <a:xfrm>
            <a:off x="1011284" y="5085184"/>
            <a:ext cx="7083285" cy="1569660"/>
          </a:xfrm>
          <a:prstGeom prst="rect">
            <a:avLst/>
          </a:prstGeom>
          <a:noFill/>
        </p:spPr>
        <p:txBody>
          <a:bodyPr wrap="none">
            <a:spAutoFit/>
          </a:bodyPr>
          <a:lstStyle/>
          <a:p>
            <a:pPr algn="ctr">
              <a:defRPr/>
            </a:pPr>
            <a:r>
              <a:rPr lang="ru-RU"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Единый сельскохозяйственный налог </a:t>
            </a:r>
          </a:p>
          <a:p>
            <a:pPr algn="ctr">
              <a:defRPr/>
            </a:pPr>
            <a:r>
              <a:rPr lang="ru-RU"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80,0 тыс. руб. 2022-2024 год</a:t>
            </a:r>
          </a:p>
          <a:p>
            <a:pPr algn="ctr">
              <a:defRPr/>
            </a:pPr>
            <a:endParaRPr lang="ru-RU"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3"/>
          <p:cNvSpPr>
            <a:spLocks noChangeArrowheads="1"/>
          </p:cNvSpPr>
          <p:nvPr/>
        </p:nvSpPr>
        <p:spPr bwMode="auto">
          <a:xfrm>
            <a:off x="1908175" y="549275"/>
            <a:ext cx="5327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b="1" i="1">
                <a:solidFill>
                  <a:srgbClr val="FFFF00"/>
                </a:solidFill>
              </a:rPr>
              <a:t>Уважаемые жители </a:t>
            </a:r>
          </a:p>
          <a:p>
            <a:pPr algn="ctr"/>
            <a:r>
              <a:rPr lang="ru-RU" b="1" i="1">
                <a:solidFill>
                  <a:srgbClr val="FFFF00"/>
                </a:solidFill>
              </a:rPr>
              <a:t>Илья  -Высоковского сельского поселения!</a:t>
            </a:r>
            <a:endParaRPr lang="ru-RU" b="1">
              <a:solidFill>
                <a:srgbClr val="FFFF00"/>
              </a:solidFill>
            </a:endParaRPr>
          </a:p>
        </p:txBody>
      </p:sp>
      <p:sp>
        <p:nvSpPr>
          <p:cNvPr id="7171" name="Прямоугольник 4"/>
          <p:cNvSpPr>
            <a:spLocks noChangeArrowheads="1"/>
          </p:cNvSpPr>
          <p:nvPr/>
        </p:nvSpPr>
        <p:spPr bwMode="auto">
          <a:xfrm>
            <a:off x="395288" y="1341438"/>
            <a:ext cx="864076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600" b="1">
                <a:latin typeface="Times New Roman" pitchFamily="18" charset="0"/>
                <a:cs typeface="Times New Roman" pitchFamily="18" charset="0"/>
              </a:rPr>
              <a:t>Эффективное, ответственное и прозрачное управление муниципальными финансами Илья- Высоковского сельского поселения является базовым условием достижения стратегических целей социально-экономического развития нашего сельского поселения. Одной из ключевых задач бюджетной политики Илья- Высоковского сельского поселения на 2022-2024годы является обеспечение прозрачности и открытости бюджетного процесса.</a:t>
            </a:r>
          </a:p>
          <a:p>
            <a:pPr algn="just"/>
            <a:r>
              <a:rPr lang="ru-RU" sz="1600" b="1">
                <a:latin typeface="Times New Roman" pitchFamily="18" charset="0"/>
                <a:cs typeface="Times New Roman" pitchFamily="18" charset="0"/>
              </a:rPr>
              <a:t>	Для привлечения большего количества жителей поселения к участию в обсуждении вопросов формирования бюджета Илья- Высоковского сельского поселения Пучежского муниципального района и его исполнения разработан «Бюджет для граждан». «Бюджет для граждан» предназначен, прежде всего, для жителей, не обладающих специальными знаниями в сфере бюджетного законодательства. Информация, размещаемая в разделе «Бюджет для граждан», в доступной форме знакомит граждан с основными целями, задачами и приоритетными направлениями бюджетной политики Илья- Высоковского сельского поселения, с основными характеристиками бюджета поселения и результатами его исполнения.</a:t>
            </a:r>
          </a:p>
          <a:p>
            <a:pPr algn="just"/>
            <a:r>
              <a:rPr lang="ru-RU" sz="1600" b="1">
                <a:latin typeface="Times New Roman" pitchFamily="18" charset="0"/>
                <a:cs typeface="Times New Roman" pitchFamily="18" charset="0"/>
              </a:rPr>
              <a:t>        	Надеемся, что представление бюджета и бюджетного процесса в понятной для жителей форме повысит уровень общественного участия граждан в бюджетном процессе Илья- Высоковского сельского поселения. </a:t>
            </a:r>
          </a:p>
          <a:p>
            <a:pPr algn="just"/>
            <a:r>
              <a:rPr lang="ru-RU" sz="1600" b="1">
                <a:latin typeface="Times New Roman" pitchFamily="18" charset="0"/>
                <a:cs typeface="Times New Roman"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inance_major.jpg"/>
          <p:cNvPicPr>
            <a:picLocks noChangeAspect="1"/>
          </p:cNvPicPr>
          <p:nvPr/>
        </p:nvPicPr>
        <p:blipFill>
          <a:blip r:embed="rId2" cstate="print"/>
          <a:stretch>
            <a:fillRect/>
          </a:stretch>
        </p:blipFill>
        <p:spPr>
          <a:xfrm>
            <a:off x="0" y="0"/>
            <a:ext cx="9133462" cy="6858000"/>
          </a:xfrm>
          <a:prstGeom prst="rect">
            <a:avLst/>
          </a:prstGeom>
          <a:effectLst>
            <a:softEdge rad="635000"/>
          </a:effectLst>
        </p:spPr>
      </p:pic>
      <p:sp>
        <p:nvSpPr>
          <p:cNvPr id="2" name="Прямоугольник 1"/>
          <p:cNvSpPr/>
          <p:nvPr/>
        </p:nvSpPr>
        <p:spPr>
          <a:xfrm>
            <a:off x="974801" y="548680"/>
            <a:ext cx="7329379"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Неналоговые</a:t>
            </a: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доходы</a:t>
            </a:r>
          </a:p>
        </p:txBody>
      </p:sp>
      <p:sp>
        <p:nvSpPr>
          <p:cNvPr id="3" name="Прямоугольник 2"/>
          <p:cNvSpPr/>
          <p:nvPr/>
        </p:nvSpPr>
        <p:spPr>
          <a:xfrm>
            <a:off x="651695" y="5301208"/>
            <a:ext cx="7808737" cy="769441"/>
          </a:xfrm>
          <a:prstGeom prst="rect">
            <a:avLst/>
          </a:prstGeom>
          <a:noFill/>
        </p:spPr>
        <p:txBody>
          <a:bodyPr>
            <a:spAutoFit/>
          </a:bodyPr>
          <a:lstStyle/>
          <a:p>
            <a:pPr algn="ctr">
              <a:defRPr/>
            </a:pPr>
            <a:r>
              <a:rPr lang="ru-RU"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254,4 тыс.руб. 2022 -2024 год</a:t>
            </a:r>
          </a:p>
        </p:txBody>
      </p:sp>
      <p:sp>
        <p:nvSpPr>
          <p:cNvPr id="5" name="Прямоугольник 4"/>
          <p:cNvSpPr/>
          <p:nvPr/>
        </p:nvSpPr>
        <p:spPr>
          <a:xfrm>
            <a:off x="4178424" y="3068960"/>
            <a:ext cx="2759089" cy="1446550"/>
          </a:xfrm>
          <a:prstGeom prst="rect">
            <a:avLst/>
          </a:prstGeom>
          <a:noFill/>
        </p:spPr>
        <p:txBody>
          <a:bodyPr wrap="none">
            <a:spAutoFit/>
          </a:bodyPr>
          <a:lstStyle/>
          <a:p>
            <a:pPr algn="ctr">
              <a:defRPr/>
            </a:pPr>
            <a:r>
              <a:rPr lang="ru-RU"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9,5%</a:t>
            </a:r>
          </a:p>
        </p:txBody>
      </p:sp>
    </p:spTree>
  </p:cSld>
  <p:clrMapOvr>
    <a:masterClrMapping/>
  </p:clrMapOvr>
  <p:transition>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0633" y="277813"/>
            <a:ext cx="8905056" cy="1143000"/>
          </a:xfrm>
          <a:prstGeom prst="rect">
            <a:avLst/>
          </a:prstGeom>
        </p:spPr>
        <p:txBody>
          <a:bodyPr/>
          <a:lst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a:lstStyle>
          <a:p>
            <a:pPr>
              <a:defRPr/>
            </a:pPr>
            <a:r>
              <a:rPr lang="ru-RU" altLang="ru-RU" sz="2400" b="1" kern="0" dirty="0" smtClean="0"/>
              <a:t>Структура доходов бюджета </a:t>
            </a:r>
            <a:r>
              <a:rPr lang="ru-RU" altLang="ru-RU" sz="2400" b="1" kern="0" dirty="0" err="1" smtClean="0"/>
              <a:t>Илья-Высоковского</a:t>
            </a:r>
            <a:endParaRPr lang="ru-RU" altLang="ru-RU" sz="2400" b="1" kern="0" dirty="0" smtClean="0"/>
          </a:p>
          <a:p>
            <a:pPr>
              <a:defRPr/>
            </a:pPr>
            <a:r>
              <a:rPr lang="ru-RU" altLang="ru-RU" sz="2400" b="1" kern="0" dirty="0" smtClean="0"/>
              <a:t> сельского поселения</a:t>
            </a:r>
            <a:r>
              <a:rPr lang="en-US" altLang="ru-RU" sz="2400" b="1" kern="0" dirty="0" smtClean="0"/>
              <a:t> </a:t>
            </a:r>
            <a:r>
              <a:rPr lang="ru-RU" altLang="ru-RU" sz="2400" b="1" kern="0" dirty="0" smtClean="0"/>
              <a:t>в 2022-2024 годах</a:t>
            </a:r>
          </a:p>
        </p:txBody>
      </p:sp>
      <p:pic>
        <p:nvPicPr>
          <p:cNvPr id="26627" name="Диаграмма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443163"/>
            <a:ext cx="2906712"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Диаграмма 3"/>
          <p:cNvPicPr>
            <a:picLocks noChangeArrowheads="1"/>
          </p:cNvPicPr>
          <p:nvPr/>
        </p:nvPicPr>
        <p:blipFill>
          <a:blip r:embed="rId3">
            <a:extLst>
              <a:ext uri="{28A0092B-C50C-407E-A947-70E740481C1C}">
                <a14:useLocalDpi xmlns:a14="http://schemas.microsoft.com/office/drawing/2010/main" val="0"/>
              </a:ext>
            </a:extLst>
          </a:blip>
          <a:srcRect b="-93"/>
          <a:stretch>
            <a:fillRect/>
          </a:stretch>
        </p:blipFill>
        <p:spPr bwMode="auto">
          <a:xfrm>
            <a:off x="3124200" y="2443163"/>
            <a:ext cx="289560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Диаграмма 4"/>
          <p:cNvPicPr>
            <a:picLocks noChangeArrowheads="1"/>
          </p:cNvPicPr>
          <p:nvPr/>
        </p:nvPicPr>
        <p:blipFill>
          <a:blip r:embed="rId4">
            <a:extLst>
              <a:ext uri="{28A0092B-C50C-407E-A947-70E740481C1C}">
                <a14:useLocalDpi xmlns:a14="http://schemas.microsoft.com/office/drawing/2010/main" val="0"/>
              </a:ext>
            </a:extLst>
          </a:blip>
          <a:srcRect b="-131"/>
          <a:stretch>
            <a:fillRect/>
          </a:stretch>
        </p:blipFill>
        <p:spPr bwMode="auto">
          <a:xfrm>
            <a:off x="6161088" y="2443163"/>
            <a:ext cx="2844800" cy="2446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630" name="Rectangle 6"/>
          <p:cNvSpPr>
            <a:spLocks noChangeArrowheads="1"/>
          </p:cNvSpPr>
          <p:nvPr/>
        </p:nvSpPr>
        <p:spPr bwMode="auto">
          <a:xfrm>
            <a:off x="0" y="9239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ru-RU" altLang="ru-RU">
              <a:cs typeface="Arial" charset="0"/>
            </a:endParaRPr>
          </a:p>
        </p:txBody>
      </p:sp>
      <p:sp>
        <p:nvSpPr>
          <p:cNvPr id="26631" name="TextBox 2"/>
          <p:cNvSpPr txBox="1">
            <a:spLocks noChangeArrowheads="1"/>
          </p:cNvSpPr>
          <p:nvPr/>
        </p:nvSpPr>
        <p:spPr bwMode="auto">
          <a:xfrm>
            <a:off x="1806575" y="3527425"/>
            <a:ext cx="647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1200"/>
              <a:t>91,7</a:t>
            </a:r>
          </a:p>
        </p:txBody>
      </p:sp>
      <p:sp>
        <p:nvSpPr>
          <p:cNvPr id="26632" name="TextBox 3"/>
          <p:cNvSpPr txBox="1">
            <a:spLocks noChangeArrowheads="1"/>
          </p:cNvSpPr>
          <p:nvPr/>
        </p:nvSpPr>
        <p:spPr bwMode="auto">
          <a:xfrm>
            <a:off x="755650" y="3213100"/>
            <a:ext cx="798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1200"/>
              <a:t>7,5%</a:t>
            </a:r>
          </a:p>
        </p:txBody>
      </p:sp>
      <p:sp>
        <p:nvSpPr>
          <p:cNvPr id="26633" name="TextBox 4"/>
          <p:cNvSpPr txBox="1">
            <a:spLocks noChangeArrowheads="1"/>
          </p:cNvSpPr>
          <p:nvPr/>
        </p:nvSpPr>
        <p:spPr bwMode="auto">
          <a:xfrm>
            <a:off x="755650" y="4076700"/>
            <a:ext cx="647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1200"/>
              <a:t>0,8%</a:t>
            </a:r>
          </a:p>
        </p:txBody>
      </p:sp>
      <p:sp>
        <p:nvSpPr>
          <p:cNvPr id="26634" name="TextBox 5"/>
          <p:cNvSpPr txBox="1">
            <a:spLocks noChangeArrowheads="1"/>
          </p:cNvSpPr>
          <p:nvPr/>
        </p:nvSpPr>
        <p:spPr bwMode="auto">
          <a:xfrm>
            <a:off x="3851275" y="3068638"/>
            <a:ext cx="720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1200"/>
              <a:t>8,2%</a:t>
            </a:r>
          </a:p>
        </p:txBody>
      </p:sp>
      <p:sp>
        <p:nvSpPr>
          <p:cNvPr id="26635" name="TextBox 13"/>
          <p:cNvSpPr txBox="1">
            <a:spLocks noChangeArrowheads="1"/>
          </p:cNvSpPr>
          <p:nvPr/>
        </p:nvSpPr>
        <p:spPr bwMode="auto">
          <a:xfrm>
            <a:off x="4829175" y="3557588"/>
            <a:ext cx="72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1200"/>
              <a:t>91,0%</a:t>
            </a:r>
          </a:p>
        </p:txBody>
      </p:sp>
      <p:sp>
        <p:nvSpPr>
          <p:cNvPr id="26636" name="TextBox 14"/>
          <p:cNvSpPr txBox="1">
            <a:spLocks noChangeArrowheads="1"/>
          </p:cNvSpPr>
          <p:nvPr/>
        </p:nvSpPr>
        <p:spPr bwMode="auto">
          <a:xfrm>
            <a:off x="3635375" y="4067175"/>
            <a:ext cx="72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1200"/>
              <a:t>0,8%</a:t>
            </a:r>
          </a:p>
        </p:txBody>
      </p:sp>
      <p:sp>
        <p:nvSpPr>
          <p:cNvPr id="26637" name="TextBox 15"/>
          <p:cNvSpPr txBox="1">
            <a:spLocks noChangeArrowheads="1"/>
          </p:cNvSpPr>
          <p:nvPr/>
        </p:nvSpPr>
        <p:spPr bwMode="auto">
          <a:xfrm>
            <a:off x="7715250" y="3557588"/>
            <a:ext cx="72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1200"/>
              <a:t>91,0%</a:t>
            </a:r>
          </a:p>
        </p:txBody>
      </p:sp>
      <p:sp>
        <p:nvSpPr>
          <p:cNvPr id="26638" name="TextBox 16"/>
          <p:cNvSpPr txBox="1">
            <a:spLocks noChangeArrowheads="1"/>
          </p:cNvSpPr>
          <p:nvPr/>
        </p:nvSpPr>
        <p:spPr bwMode="auto">
          <a:xfrm>
            <a:off x="6732588" y="3287713"/>
            <a:ext cx="7191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1200"/>
              <a:t>8,2%</a:t>
            </a:r>
          </a:p>
        </p:txBody>
      </p:sp>
      <p:sp>
        <p:nvSpPr>
          <p:cNvPr id="26639" name="TextBox 17"/>
          <p:cNvSpPr txBox="1">
            <a:spLocks noChangeArrowheads="1"/>
          </p:cNvSpPr>
          <p:nvPr/>
        </p:nvSpPr>
        <p:spPr bwMode="auto">
          <a:xfrm>
            <a:off x="6588125" y="3927475"/>
            <a:ext cx="7207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1200"/>
              <a:t>0,8%</a:t>
            </a:r>
          </a:p>
        </p:txBody>
      </p:sp>
      <p:sp>
        <p:nvSpPr>
          <p:cNvPr id="26640" name="TextBox 18"/>
          <p:cNvSpPr txBox="1">
            <a:spLocks noChangeArrowheads="1"/>
          </p:cNvSpPr>
          <p:nvPr/>
        </p:nvSpPr>
        <p:spPr bwMode="auto">
          <a:xfrm>
            <a:off x="849313" y="1916113"/>
            <a:ext cx="1604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2800"/>
              <a:t>2022 год</a:t>
            </a:r>
          </a:p>
        </p:txBody>
      </p:sp>
      <p:sp>
        <p:nvSpPr>
          <p:cNvPr id="26641" name="TextBox 19"/>
          <p:cNvSpPr txBox="1">
            <a:spLocks noChangeArrowheads="1"/>
          </p:cNvSpPr>
          <p:nvPr/>
        </p:nvSpPr>
        <p:spPr bwMode="auto">
          <a:xfrm>
            <a:off x="3770313" y="1922463"/>
            <a:ext cx="1603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2800"/>
              <a:t>2023 год</a:t>
            </a:r>
          </a:p>
        </p:txBody>
      </p:sp>
      <p:sp>
        <p:nvSpPr>
          <p:cNvPr id="26642" name="TextBox 20"/>
          <p:cNvSpPr txBox="1">
            <a:spLocks noChangeArrowheads="1"/>
          </p:cNvSpPr>
          <p:nvPr/>
        </p:nvSpPr>
        <p:spPr bwMode="auto">
          <a:xfrm>
            <a:off x="6732588" y="1922463"/>
            <a:ext cx="1603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2800"/>
              <a:t>2024 год</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00113" y="260350"/>
            <a:ext cx="7772400" cy="1143000"/>
          </a:xfrm>
          <a:prstGeom prst="rect">
            <a:avLst/>
          </a:prstGeom>
        </p:spPr>
        <p:txBody>
          <a:bodyPr/>
          <a:lst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a:lstStyle>
          <a:p>
            <a:pPr>
              <a:defRPr/>
            </a:pPr>
            <a:r>
              <a:rPr lang="ru-RU" altLang="ru-RU" sz="2400" b="1" kern="0" dirty="0" smtClean="0">
                <a:latin typeface="Times New Roman" pitchFamily="18" charset="0"/>
                <a:cs typeface="Times New Roman" pitchFamily="18" charset="0"/>
              </a:rPr>
              <a:t>Структура расходов бюджета</a:t>
            </a:r>
            <a:br>
              <a:rPr lang="ru-RU" altLang="ru-RU" sz="2400" b="1" kern="0" dirty="0" smtClean="0">
                <a:latin typeface="Times New Roman" pitchFamily="18" charset="0"/>
                <a:cs typeface="Times New Roman" pitchFamily="18" charset="0"/>
              </a:rPr>
            </a:br>
            <a:r>
              <a:rPr lang="ru-RU" altLang="ru-RU" sz="2400" b="1" kern="0" dirty="0" smtClean="0">
                <a:latin typeface="Times New Roman" pitchFamily="18" charset="0"/>
                <a:cs typeface="Times New Roman" pitchFamily="18" charset="0"/>
              </a:rPr>
              <a:t>Илья- </a:t>
            </a:r>
            <a:r>
              <a:rPr lang="ru-RU" altLang="ru-RU" sz="2400" b="1" kern="0" dirty="0" err="1" smtClean="0">
                <a:latin typeface="Times New Roman" pitchFamily="18" charset="0"/>
                <a:cs typeface="Times New Roman" pitchFamily="18" charset="0"/>
              </a:rPr>
              <a:t>Высоковского</a:t>
            </a:r>
            <a:r>
              <a:rPr lang="ru-RU" altLang="ru-RU" sz="2400" b="1" kern="0" dirty="0" smtClean="0">
                <a:latin typeface="Times New Roman" pitchFamily="18" charset="0"/>
                <a:cs typeface="Times New Roman" pitchFamily="18" charset="0"/>
              </a:rPr>
              <a:t>  сельского поселения</a:t>
            </a:r>
            <a:r>
              <a:rPr lang="ru-RU" altLang="ru-RU" sz="2400" b="1" kern="0" dirty="0" smtClean="0"/>
              <a:t/>
            </a:r>
            <a:br>
              <a:rPr lang="ru-RU" altLang="ru-RU" sz="2400" b="1" kern="0" dirty="0" smtClean="0"/>
            </a:br>
            <a:r>
              <a:rPr lang="ru-RU" altLang="ru-RU" sz="2400" b="1" kern="0" dirty="0" smtClean="0"/>
              <a:t> </a:t>
            </a:r>
          </a:p>
        </p:txBody>
      </p:sp>
      <p:graphicFrame>
        <p:nvGraphicFramePr>
          <p:cNvPr id="3" name="Group 2902"/>
          <p:cNvGraphicFramePr>
            <a:graphicFrameLocks/>
          </p:cNvGraphicFramePr>
          <p:nvPr/>
        </p:nvGraphicFramePr>
        <p:xfrm>
          <a:off x="539750" y="1557338"/>
          <a:ext cx="8353425" cy="4532313"/>
        </p:xfrm>
        <a:graphic>
          <a:graphicData uri="http://schemas.openxmlformats.org/drawingml/2006/table">
            <a:tbl>
              <a:tblPr/>
              <a:tblGrid>
                <a:gridCol w="730069"/>
                <a:gridCol w="2758882"/>
                <a:gridCol w="807154"/>
                <a:gridCol w="811436"/>
                <a:gridCol w="892579"/>
                <a:gridCol w="730293"/>
                <a:gridCol w="892579"/>
                <a:gridCol w="730433"/>
              </a:tblGrid>
              <a:tr h="303019">
                <a:tc row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Раздел</a:t>
                      </a:r>
                      <a:endParaRPr kumimoji="0" lang="en-US" sz="12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Показатель</a:t>
                      </a:r>
                      <a:endParaRPr kumimoji="0" lang="en-US" sz="12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2022 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2023 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2024 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303019">
                <a:tc vMerge="1">
                  <a:txBody>
                    <a:bodyPr/>
                    <a:lstStyle/>
                    <a:p>
                      <a:endParaRPr lang="ru-RU"/>
                    </a:p>
                  </a:txBody>
                  <a:tcPr/>
                </a:tc>
                <a:tc vMerge="1">
                  <a:txBody>
                    <a:bodyPr/>
                    <a:lstStyle/>
                    <a:p>
                      <a:endParaRPr lang="ru-RU"/>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ВСЕГО</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10765,8</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r>
                        <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10717,3</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r>
                        <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10722,3</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4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01</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Общегосударственные</a:t>
                      </a: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вопросы</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3823,3</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35,5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3947,0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36,8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3957,0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36,9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02</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Национальная оборона</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93,9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97,5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97,5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4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Национальная</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экономика</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2827,2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26,3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2926,4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27,4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2926,4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27,3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50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Жилищно-коммунальное</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хозяйство</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1099,1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817,4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7,6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852,4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7,9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72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Образование</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08</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Культура</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кинематография</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2758,3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25,6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2765,0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25,8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2725,0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25,5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Социальная</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политика</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144,0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144,0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144,0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917">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r>
                        <a:rPr kumimoji="0" lang="ru-RU" sz="1200" b="0" i="0" u="none" strike="noStrike" cap="none" normalizeH="0" baseline="0" dirty="0" smtClean="0">
                          <a:ln>
                            <a:noFill/>
                          </a:ln>
                          <a:solidFill>
                            <a:schemeClr val="tx1"/>
                          </a:solidFill>
                          <a:effectLst/>
                          <a:latin typeface="Arial" charset="0"/>
                          <a:cs typeface="Arial" charset="0"/>
                        </a:rPr>
                        <a:t>11</a:t>
                      </a: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charset="0"/>
                        </a:rPr>
                        <a:t>Физическая  культура и спорт</a:t>
                      </a:r>
                      <a:endParaRPr kumimoji="0" lang="en-US" sz="11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charset="0"/>
                        </a:rPr>
                        <a:t>10,0</a:t>
                      </a:r>
                      <a:endParaRPr kumimoji="0" lang="en-US" sz="11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charset="0"/>
                        </a:rPr>
                        <a:t>0,1</a:t>
                      </a:r>
                      <a:endParaRPr kumimoji="0" lang="en-US" sz="11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charset="0"/>
                        </a:rPr>
                        <a:t>10,0</a:t>
                      </a:r>
                      <a:endParaRPr kumimoji="0" lang="en-US" sz="11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charset="0"/>
                        </a:rPr>
                        <a:t>0,1</a:t>
                      </a:r>
                      <a:endParaRPr kumimoji="0" lang="en-US" sz="11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charset="0"/>
                        </a:rPr>
                        <a:t>10,0</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charset="0"/>
                        </a:rPr>
                        <a:t>0,1</a:t>
                      </a:r>
                      <a:endParaRPr kumimoji="0" lang="en-US" sz="11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756" name="Text Box 2897"/>
          <p:cNvSpPr txBox="1">
            <a:spLocks noChangeArrowheads="1"/>
          </p:cNvSpPr>
          <p:nvPr/>
        </p:nvSpPr>
        <p:spPr bwMode="auto">
          <a:xfrm>
            <a:off x="7380288" y="1125538"/>
            <a:ext cx="1584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ru-RU" altLang="ru-RU" sz="1000">
                <a:cs typeface="Arial" charset="0"/>
              </a:rPr>
              <a:t>тыс.руб.</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1981200"/>
            <a:ext cx="6402388" cy="2319338"/>
          </a:xfrm>
        </p:spPr>
        <p:txBody>
          <a:bodyPr/>
          <a:lstStyle/>
          <a:p>
            <a:pPr>
              <a:defRPr/>
            </a:pPr>
            <a:r>
              <a:rPr lang="ru-RU" sz="1700" dirty="0" smtClean="0">
                <a:latin typeface="Times New Roman" panose="02020603050405020304" pitchFamily="18" charset="0"/>
                <a:cs typeface="Times New Roman" panose="02020603050405020304" pitchFamily="18" charset="0"/>
              </a:rPr>
              <a:t>	</a:t>
            </a:r>
            <a:br>
              <a:rPr lang="ru-RU" sz="1700" dirty="0" smtClean="0">
                <a:latin typeface="Times New Roman" panose="02020603050405020304" pitchFamily="18" charset="0"/>
                <a:cs typeface="Times New Roman" panose="02020603050405020304" pitchFamily="18" charset="0"/>
              </a:rPr>
            </a:br>
            <a:r>
              <a:rPr lang="ru-RU" sz="1700" dirty="0">
                <a:latin typeface="Times New Roman" panose="02020603050405020304" pitchFamily="18" charset="0"/>
                <a:cs typeface="Times New Roman" panose="02020603050405020304" pitchFamily="18" charset="0"/>
              </a:rPr>
              <a:t>	</a:t>
            </a:r>
            <a:endParaRPr lang="ru-RU" dirty="0"/>
          </a:p>
        </p:txBody>
      </p:sp>
      <p:sp>
        <p:nvSpPr>
          <p:cNvPr id="3" name="Текст 2"/>
          <p:cNvSpPr>
            <a:spLocks noGrp="1"/>
          </p:cNvSpPr>
          <p:nvPr>
            <p:ph type="body" idx="1"/>
          </p:nvPr>
        </p:nvSpPr>
        <p:spPr>
          <a:xfrm>
            <a:off x="179388" y="620713"/>
            <a:ext cx="8785225" cy="5472112"/>
          </a:xfrm>
        </p:spPr>
        <p:txBody>
          <a:bodyPr/>
          <a:lstStyle/>
          <a:p>
            <a:pPr algn="just">
              <a:defRPr/>
            </a:pPr>
            <a:r>
              <a:rPr lang="ru-RU" sz="1600" b="1" dirty="0">
                <a:latin typeface="Times New Roman" pitchFamily="18" charset="0"/>
                <a:cs typeface="Times New Roman" pitchFamily="18" charset="0"/>
              </a:rPr>
              <a:t>Бюджет </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Илья-Высоковского</a:t>
            </a:r>
            <a:r>
              <a:rPr lang="ru-RU" sz="1600" b="1" dirty="0" smtClean="0">
                <a:latin typeface="Times New Roman" pitchFamily="18" charset="0"/>
                <a:cs typeface="Times New Roman" pitchFamily="18" charset="0"/>
              </a:rPr>
              <a:t> </a:t>
            </a:r>
            <a:r>
              <a:rPr lang="ru-RU" sz="1600" b="1" dirty="0">
                <a:latin typeface="Times New Roman" pitchFamily="18" charset="0"/>
                <a:cs typeface="Times New Roman" pitchFamily="18" charset="0"/>
              </a:rPr>
              <a:t>сельского поселения на протяжении пяти лет формируется сбалансированным и лишь в ходе его исполнения в течение финансового года открываются дополнительные ассигнования, образуя дефицит, источником которого выступают остатки прошлых лет. Но данная процедура является технической. Привлечения же сторонних средств, будь то бюджетный или коммерческий кредит, бюджетом поселения  не осуществлялось.</a:t>
            </a:r>
          </a:p>
          <a:p>
            <a:pPr algn="just">
              <a:defRPr/>
            </a:pPr>
            <a:r>
              <a:rPr lang="ru-RU" sz="1600" b="1" dirty="0">
                <a:latin typeface="Times New Roman" pitchFamily="18" charset="0"/>
                <a:cs typeface="Times New Roman" pitchFamily="18" charset="0"/>
              </a:rPr>
              <a:t>            Главной задачей при формировании бюджета поселения  на следующий финансовый год являлось формирование такого объема расходов, который бы соответствовал реальному прогнозу налоговых и неналоговых доходов и объему поступлений от других бюджетов бюджетной системы.</a:t>
            </a:r>
          </a:p>
          <a:p>
            <a:pPr algn="just">
              <a:defRPr/>
            </a:pPr>
            <a:r>
              <a:rPr lang="ru-RU" sz="1600" b="1" dirty="0">
                <a:latin typeface="Times New Roman" pitchFamily="18" charset="0"/>
                <a:cs typeface="Times New Roman" pitchFamily="18" charset="0"/>
              </a:rPr>
              <a:t>При этом приоритетами в расходовании средств бюджета становятся:</a:t>
            </a:r>
          </a:p>
          <a:p>
            <a:pPr algn="just">
              <a:defRPr/>
            </a:pPr>
            <a:r>
              <a:rPr lang="ru-RU" sz="1600" b="1" dirty="0">
                <a:latin typeface="Times New Roman" pitchFamily="18" charset="0"/>
                <a:cs typeface="Times New Roman" pitchFamily="18" charset="0"/>
              </a:rPr>
              <a:t>-обеспечение своевременности и полноты выплаты заработной платы работникам бюджетной сферы. Необходимо учитывать, что на заседании Правительства РФ в рамках формирования федерального бюджета принято </a:t>
            </a:r>
            <a:r>
              <a:rPr lang="ru-RU" sz="1600" b="1" dirty="0" smtClean="0">
                <a:latin typeface="Times New Roman" pitchFamily="18" charset="0"/>
                <a:cs typeface="Times New Roman" pitchFamily="18" charset="0"/>
              </a:rPr>
              <a:t>предложение </a:t>
            </a:r>
            <a:r>
              <a:rPr lang="ru-RU" sz="1600" b="1" dirty="0">
                <a:latin typeface="Times New Roman" pitchFamily="18" charset="0"/>
                <a:cs typeface="Times New Roman" pitchFamily="18" charset="0"/>
              </a:rPr>
              <a:t>по увеличению минимального размера оплаты труда с 1 января </a:t>
            </a:r>
            <a:r>
              <a:rPr lang="ru-RU" sz="1600" b="1" dirty="0" smtClean="0">
                <a:latin typeface="Times New Roman" pitchFamily="18" charset="0"/>
                <a:cs typeface="Times New Roman" pitchFamily="18" charset="0"/>
              </a:rPr>
              <a:t>2022 </a:t>
            </a:r>
            <a:r>
              <a:rPr lang="ru-RU" sz="1600" b="1" dirty="0">
                <a:latin typeface="Times New Roman" pitchFamily="18" charset="0"/>
                <a:cs typeface="Times New Roman" pitchFamily="18" charset="0"/>
              </a:rPr>
              <a:t>года на уровень ожидаемой инфляции текущего года до </a:t>
            </a:r>
            <a:r>
              <a:rPr lang="ru-RU" sz="1600" b="1" dirty="0" smtClean="0">
                <a:latin typeface="Times New Roman" pitchFamily="18" charset="0"/>
                <a:cs typeface="Times New Roman" pitchFamily="18" charset="0"/>
              </a:rPr>
              <a:t>13890,00 </a:t>
            </a:r>
            <a:r>
              <a:rPr lang="ru-RU" sz="1600" b="1" dirty="0">
                <a:latin typeface="Times New Roman" pitchFamily="18" charset="0"/>
                <a:cs typeface="Times New Roman" pitchFamily="18" charset="0"/>
              </a:rPr>
              <a:t>руб. В настоящее время МРОТ составляет </a:t>
            </a:r>
            <a:r>
              <a:rPr lang="ru-RU" sz="1600" b="1" dirty="0" smtClean="0">
                <a:latin typeface="Times New Roman" pitchFamily="18" charset="0"/>
                <a:cs typeface="Times New Roman" pitchFamily="18" charset="0"/>
              </a:rPr>
              <a:t>12792,00руб</a:t>
            </a:r>
            <a:r>
              <a:rPr lang="ru-RU" sz="1600" b="1" dirty="0">
                <a:latin typeface="Times New Roman" pitchFamily="18" charset="0"/>
                <a:cs typeface="Times New Roman" pitchFamily="18" charset="0"/>
              </a:rPr>
              <a:t>., таким образом, увеличение составит </a:t>
            </a:r>
            <a:r>
              <a:rPr lang="ru-RU" sz="1600" b="1" dirty="0" smtClean="0">
                <a:latin typeface="Times New Roman" pitchFamily="18" charset="0"/>
                <a:cs typeface="Times New Roman" pitchFamily="18" charset="0"/>
              </a:rPr>
              <a:t>8,6%. </a:t>
            </a:r>
            <a:endParaRPr lang="ru-RU" sz="1600" b="1" dirty="0">
              <a:latin typeface="Times New Roman" pitchFamily="18" charset="0"/>
              <a:cs typeface="Times New Roman" pitchFamily="18" charset="0"/>
            </a:endParaRPr>
          </a:p>
          <a:p>
            <a:pPr algn="just">
              <a:defRPr/>
            </a:pPr>
            <a:r>
              <a:rPr lang="ru-RU" sz="1600" dirty="0" smtClean="0">
                <a:solidFill>
                  <a:schemeClr val="tx1"/>
                </a:solidFill>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Прямоугольник 1"/>
          <p:cNvSpPr>
            <a:spLocks noChangeArrowheads="1"/>
          </p:cNvSpPr>
          <p:nvPr/>
        </p:nvSpPr>
        <p:spPr bwMode="auto">
          <a:xfrm>
            <a:off x="539750" y="981075"/>
            <a:ext cx="84963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2800">
                <a:latin typeface="Times New Roman" pitchFamily="18" charset="0"/>
                <a:cs typeface="Times New Roman" pitchFamily="18" charset="0"/>
              </a:rPr>
              <a:t>На реализацию принятых муниципальных программ Илья-Высоковского сельского поселения предусмотрено:</a:t>
            </a:r>
          </a:p>
          <a:p>
            <a:pPr algn="ctr"/>
            <a:r>
              <a:rPr lang="ru-RU" sz="2800">
                <a:latin typeface="Times New Roman" pitchFamily="18" charset="0"/>
                <a:cs typeface="Times New Roman" pitchFamily="18" charset="0"/>
              </a:rPr>
              <a:t> в 2022 году 3996,3 тыс. рублей, </a:t>
            </a:r>
          </a:p>
          <a:p>
            <a:pPr algn="ctr"/>
            <a:r>
              <a:rPr lang="ru-RU" sz="2800">
                <a:latin typeface="Times New Roman" pitchFamily="18" charset="0"/>
                <a:cs typeface="Times New Roman" pitchFamily="18" charset="0"/>
              </a:rPr>
              <a:t>в  рублей, в 2023 году 3803,8 тыс. рублей,</a:t>
            </a:r>
          </a:p>
          <a:p>
            <a:pPr algn="ctr"/>
            <a:r>
              <a:rPr lang="ru-RU" sz="2800">
                <a:latin typeface="Times New Roman" pitchFamily="18" charset="0"/>
                <a:cs typeface="Times New Roman" pitchFamily="18" charset="0"/>
              </a:rPr>
              <a:t> в 2024году 3838,8 тыс.</a:t>
            </a:r>
            <a:r>
              <a:rPr lang="en-US" sz="2800">
                <a:latin typeface="Times New Roman" pitchFamily="18" charset="0"/>
                <a:cs typeface="Times New Roman" pitchFamily="18" charset="0"/>
              </a:rPr>
              <a:t> </a:t>
            </a:r>
            <a:r>
              <a:rPr lang="ru-RU" sz="2800">
                <a:latin typeface="Times New Roman" pitchFamily="18" charset="0"/>
                <a:cs typeface="Times New Roman" pitchFamily="18" charset="0"/>
              </a:rPr>
              <a:t>рублей</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755650" y="476250"/>
          <a:ext cx="7993063" cy="5905501"/>
        </p:xfrm>
        <a:graphic>
          <a:graphicData uri="http://schemas.openxmlformats.org/drawingml/2006/table">
            <a:tbl>
              <a:tblPr/>
              <a:tblGrid>
                <a:gridCol w="4227513"/>
                <a:gridCol w="1219200"/>
                <a:gridCol w="1325562"/>
                <a:gridCol w="1220788"/>
              </a:tblGrid>
              <a:tr h="139255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муниципальной программы: Социально-экономическое развитие Илья-</a:t>
                      </a:r>
                      <a:r>
                        <a:rPr kumimoji="0" lang="ru-RU" sz="1400" b="1" i="0" u="none" strike="noStrike" cap="none" normalizeH="0" baseline="0" dirty="0" err="1" smtClean="0">
                          <a:ln>
                            <a:noFill/>
                          </a:ln>
                          <a:solidFill>
                            <a:schemeClr val="tx1"/>
                          </a:solidFill>
                          <a:effectLst/>
                          <a:latin typeface="Times New Roman" pitchFamily="18" charset="0"/>
                          <a:cs typeface="Times New Roman" pitchFamily="18" charset="0"/>
                        </a:rPr>
                        <a:t>Высоковского</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сельского поселения </a:t>
                      </a:r>
                      <a:r>
                        <a:rPr kumimoji="0" lang="ru-RU" sz="1400" b="1" i="0" u="none" strike="noStrike" cap="none" normalizeH="0" baseline="0" dirty="0" err="1" smtClean="0">
                          <a:ln>
                            <a:noFill/>
                          </a:ln>
                          <a:solidFill>
                            <a:schemeClr val="tx1"/>
                          </a:solidFill>
                          <a:effectLst/>
                          <a:latin typeface="Times New Roman" pitchFamily="18" charset="0"/>
                          <a:cs typeface="Times New Roman" pitchFamily="18" charset="0"/>
                        </a:rPr>
                        <a:t>Пучежского</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муниципального района на 2022-2024 годы»</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2022год</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2023 год</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2024 год</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51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a:t>
                      </a: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a:t>
                      </a: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3</a:t>
                      </a: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4</a:t>
                      </a: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02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подпрограмм, расходы всего</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3996,3</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3803,8</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3838,8</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9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 Муниципальная программа «Ремонт и содержание дорог на 2022-2024г»</a:t>
                      </a: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2827,2</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2926,4</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2926,4</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404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  Муниципальная программа «Благоустройство населенных пунктов Илья-</a:t>
                      </a:r>
                      <a:r>
                        <a:rPr kumimoji="0" lang="ru-RU" sz="1400" b="1" i="0" u="none" strike="noStrike" cap="none" normalizeH="0" baseline="0" dirty="0" err="1" smtClean="0">
                          <a:ln>
                            <a:noFill/>
                          </a:ln>
                          <a:solidFill>
                            <a:schemeClr val="tx1"/>
                          </a:solidFill>
                          <a:effectLst/>
                          <a:latin typeface="Times New Roman" pitchFamily="18" charset="0"/>
                          <a:cs typeface="Times New Roman" pitchFamily="18" charset="0"/>
                        </a:rPr>
                        <a:t>Высоковского</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сельского поселения на 2022 -2024 год»</a:t>
                      </a: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1099,1</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817,4</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852,4</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547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3. Муниципальная программа «Забота и внимание в Илья-Высоковском сельском поселении на 2022-2024 год»</a:t>
                      </a: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60,0</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50,0</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50,0</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080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 Муниципальная программа  «Развитие физической культуры и спорта в Илья-Высоковском сельском поселении»</a:t>
                      </a: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10,0</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10,0</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10,0</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98BEA6-1AAD-4DF3-A579-61CC7257BE2D}" type="slidenum">
              <a:rPr lang="en-US" sz="1200" smtClean="0">
                <a:solidFill>
                  <a:srgbClr val="B5A788"/>
                </a:solidFill>
                <a:latin typeface="Times New Roman" pitchFamily="18" charset="0"/>
              </a:rPr>
              <a:pPr/>
              <a:t>26</a:t>
            </a:fld>
            <a:endParaRPr lang="en-US" sz="1200" smtClean="0">
              <a:solidFill>
                <a:srgbClr val="B5A788"/>
              </a:solidFill>
              <a:latin typeface="Times New Roman" pitchFamily="18" charset="0"/>
            </a:endParaRPr>
          </a:p>
        </p:txBody>
      </p:sp>
      <p:sp>
        <p:nvSpPr>
          <p:cNvPr id="28675" name="TextBox 2"/>
          <p:cNvSpPr txBox="1">
            <a:spLocks noChangeArrowheads="1"/>
          </p:cNvSpPr>
          <p:nvPr/>
        </p:nvSpPr>
        <p:spPr bwMode="auto">
          <a:xfrm>
            <a:off x="825500" y="654050"/>
            <a:ext cx="7848600" cy="738188"/>
          </a:xfrm>
          <a:prstGeom prst="rect">
            <a:avLst/>
          </a:prstGeom>
          <a:noFill/>
          <a:ln>
            <a:noFill/>
          </a:ln>
          <a:extLst/>
        </p:spPr>
        <p:txBody>
          <a:bodyPr lIns="90047" tIns="45023" rIns="90047" bIns="45023">
            <a:spAutoFit/>
          </a:bodyPr>
          <a:lstStyle>
            <a:lvl1pPr>
              <a:spcBef>
                <a:spcPct val="20000"/>
              </a:spcBef>
              <a:buClr>
                <a:schemeClr val="accent1"/>
              </a:buClr>
              <a:buSzPct val="80000"/>
              <a:buFont typeface="Wingdings 2" panose="05020102010507070707" pitchFamily="18" charset="2"/>
              <a:buChar char=""/>
              <a:defRPr sz="3400">
                <a:solidFill>
                  <a:schemeClr val="tx1"/>
                </a:solidFill>
                <a:latin typeface="Century Gothic" panose="020B0502020202020204" pitchFamily="34" charset="0"/>
              </a:defRPr>
            </a:lvl1pPr>
            <a:lvl2pPr marL="742950" indent="-285750">
              <a:spcBef>
                <a:spcPct val="20000"/>
              </a:spcBef>
              <a:buClr>
                <a:schemeClr val="accent1"/>
              </a:buClr>
              <a:buSzPct val="95000"/>
              <a:buFont typeface="Verdana" panose="020B0604030504040204" pitchFamily="34" charset="0"/>
              <a:buChar char="›"/>
              <a:defRPr sz="2900">
                <a:solidFill>
                  <a:schemeClr val="tx1"/>
                </a:solidFill>
                <a:latin typeface="Century Gothic" panose="020B0502020202020204" pitchFamily="34" charset="0"/>
              </a:defRPr>
            </a:lvl2pPr>
            <a:lvl3pPr marL="1143000" indent="-228600">
              <a:spcBef>
                <a:spcPct val="20000"/>
              </a:spcBef>
              <a:buClr>
                <a:schemeClr val="accent1"/>
              </a:buClr>
              <a:buFont typeface="Wingdings 2" panose="05020102010507070707" pitchFamily="18" charset="2"/>
              <a:buChar char=""/>
              <a:defRPr sz="2700">
                <a:solidFill>
                  <a:schemeClr val="tx1"/>
                </a:solidFill>
                <a:latin typeface="Century Gothic" panose="020B0502020202020204" pitchFamily="34" charset="0"/>
              </a:defRPr>
            </a:lvl3pPr>
            <a:lvl4pPr marL="1600200" indent="-228600">
              <a:spcBef>
                <a:spcPct val="20000"/>
              </a:spcBef>
              <a:buClr>
                <a:schemeClr val="accent1"/>
              </a:buClr>
              <a:buFont typeface="Wingdings 2" panose="05020102010507070707" pitchFamily="18" charset="2"/>
              <a:buChar char=""/>
              <a:defRPr sz="2300">
                <a:solidFill>
                  <a:schemeClr val="tx1"/>
                </a:solidFill>
                <a:latin typeface="Century Gothic" panose="020B0502020202020204" pitchFamily="34" charset="0"/>
              </a:defRPr>
            </a:lvl4pPr>
            <a:lvl5pPr marL="2057400" indent="-228600">
              <a:spcBef>
                <a:spcPct val="20000"/>
              </a:spcBef>
              <a:buClr>
                <a:srgbClr val="8AA4D6"/>
              </a:buClr>
              <a:buFont typeface="Wingdings 2" panose="05020102010507070707" pitchFamily="18" charset="2"/>
              <a:buChar char=""/>
              <a:defRPr sz="21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9pPr>
          </a:lstStyle>
          <a:p>
            <a:pPr algn="ctr" eaLnBrk="1" hangingPunct="1">
              <a:spcBef>
                <a:spcPct val="0"/>
              </a:spcBef>
              <a:buClrTx/>
              <a:buSzTx/>
              <a:buFontTx/>
              <a:buNone/>
              <a:defRPr/>
            </a:pPr>
            <a:r>
              <a:rPr lang="ru-RU" altLang="ru-RU" sz="2102" dirty="0" smtClean="0">
                <a:solidFill>
                  <a:srgbClr val="FFFF00"/>
                </a:solidFill>
                <a:latin typeface="Times New Roman" panose="02020603050405020304" pitchFamily="18" charset="0"/>
                <a:cs typeface="Times New Roman" panose="02020603050405020304" pitchFamily="18" charset="0"/>
              </a:rPr>
              <a:t>Расходы бюджета Илья- </a:t>
            </a:r>
            <a:r>
              <a:rPr lang="ru-RU" altLang="ru-RU" sz="2102" dirty="0" err="1" smtClean="0">
                <a:solidFill>
                  <a:srgbClr val="FFFF00"/>
                </a:solidFill>
                <a:latin typeface="Times New Roman" panose="02020603050405020304" pitchFamily="18" charset="0"/>
                <a:cs typeface="Times New Roman" panose="02020603050405020304" pitchFamily="18" charset="0"/>
              </a:rPr>
              <a:t>Высоковского</a:t>
            </a:r>
            <a:r>
              <a:rPr lang="ru-RU" altLang="ru-RU" sz="2102" dirty="0" smtClean="0">
                <a:solidFill>
                  <a:srgbClr val="FFFF00"/>
                </a:solidFill>
                <a:latin typeface="Times New Roman" panose="02020603050405020304" pitchFamily="18" charset="0"/>
                <a:cs typeface="Times New Roman" panose="02020603050405020304" pitchFamily="18" charset="0"/>
              </a:rPr>
              <a:t> сельского поселения на культуру на 2022 год и на плановый период 2023-2024гг</a:t>
            </a:r>
          </a:p>
        </p:txBody>
      </p:sp>
      <p:sp>
        <p:nvSpPr>
          <p:cNvPr id="5" name="TextBox 3"/>
          <p:cNvSpPr txBox="1">
            <a:spLocks noChangeArrowheads="1"/>
          </p:cNvSpPr>
          <p:nvPr/>
        </p:nvSpPr>
        <p:spPr bwMode="auto">
          <a:xfrm>
            <a:off x="107950" y="1557338"/>
            <a:ext cx="8928100" cy="1744662"/>
          </a:xfrm>
          <a:prstGeom prst="rect">
            <a:avLst/>
          </a:prstGeom>
          <a:solidFill>
            <a:schemeClr val="bg2">
              <a:lumMod val="60000"/>
              <a:lumOff val="40000"/>
            </a:schemeClr>
          </a:solidFill>
          <a:ln/>
          <a:extLst/>
        </p:spPr>
        <p:style>
          <a:lnRef idx="2">
            <a:schemeClr val="accent1"/>
          </a:lnRef>
          <a:fillRef idx="1">
            <a:schemeClr val="lt1"/>
          </a:fillRef>
          <a:effectRef idx="0">
            <a:schemeClr val="accent1"/>
          </a:effectRef>
          <a:fontRef idx="minor">
            <a:schemeClr val="dk1"/>
          </a:fontRef>
        </p:style>
        <p:txBody>
          <a:bodyPr lIns="90074" tIns="45036" rIns="90074" bIns="4503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dirty="0">
                <a:solidFill>
                  <a:prstClr val="black"/>
                </a:solidFill>
                <a:latin typeface="Times New Roman" pitchFamily="18" charset="0"/>
                <a:cs typeface="Times New Roman" pitchFamily="18" charset="0"/>
              </a:rPr>
              <a:t>Расходы на культуру в </a:t>
            </a:r>
            <a:r>
              <a:rPr lang="ru-RU" altLang="ru-RU" dirty="0" smtClean="0">
                <a:solidFill>
                  <a:prstClr val="black"/>
                </a:solidFill>
                <a:latin typeface="Times New Roman" pitchFamily="18" charset="0"/>
                <a:cs typeface="Times New Roman" pitchFamily="18" charset="0"/>
              </a:rPr>
              <a:t>2022 </a:t>
            </a:r>
            <a:r>
              <a:rPr lang="ru-RU" altLang="ru-RU" dirty="0">
                <a:solidFill>
                  <a:prstClr val="black"/>
                </a:solidFill>
                <a:latin typeface="Times New Roman" pitchFamily="18" charset="0"/>
                <a:cs typeface="Times New Roman" pitchFamily="18" charset="0"/>
              </a:rPr>
              <a:t>году составили </a:t>
            </a:r>
            <a:r>
              <a:rPr lang="ru-RU" altLang="ru-RU" dirty="0" smtClean="0">
                <a:solidFill>
                  <a:prstClr val="black"/>
                </a:solidFill>
                <a:latin typeface="Times New Roman" pitchFamily="18" charset="0"/>
                <a:cs typeface="Times New Roman" pitchFamily="18" charset="0"/>
              </a:rPr>
              <a:t>2 758,3 </a:t>
            </a:r>
            <a:r>
              <a:rPr lang="ru-RU" altLang="ru-RU" dirty="0">
                <a:solidFill>
                  <a:prstClr val="black"/>
                </a:solidFill>
                <a:latin typeface="Times New Roman" pitchFamily="18" charset="0"/>
                <a:cs typeface="Times New Roman" pitchFamily="18" charset="0"/>
              </a:rPr>
              <a:t>тыс</a:t>
            </a:r>
            <a:r>
              <a:rPr lang="ru-RU" altLang="ru-RU" dirty="0" smtClean="0">
                <a:solidFill>
                  <a:prstClr val="black"/>
                </a:solidFill>
                <a:latin typeface="Times New Roman" pitchFamily="18" charset="0"/>
                <a:cs typeface="Times New Roman" pitchFamily="18" charset="0"/>
              </a:rPr>
              <a:t>. рублей (в </a:t>
            </a:r>
            <a:r>
              <a:rPr lang="ru-RU" altLang="ru-RU" dirty="0">
                <a:solidFill>
                  <a:prstClr val="black"/>
                </a:solidFill>
                <a:latin typeface="Times New Roman" pitchFamily="18" charset="0"/>
                <a:cs typeface="Times New Roman" pitchFamily="18" charset="0"/>
              </a:rPr>
              <a:t>том числе расходы на повышение заработной платы работников учреждений культуры в соответствии с указами  Президента Российской Федерации от 07.05.2012 №</a:t>
            </a:r>
            <a:r>
              <a:rPr lang="ru-RU" altLang="ru-RU" dirty="0" smtClean="0">
                <a:solidFill>
                  <a:prstClr val="black"/>
                </a:solidFill>
                <a:latin typeface="Times New Roman" pitchFamily="18" charset="0"/>
                <a:cs typeface="Times New Roman" pitchFamily="18" charset="0"/>
              </a:rPr>
              <a:t>597, от </a:t>
            </a:r>
            <a:r>
              <a:rPr lang="ru-RU" altLang="ru-RU" dirty="0">
                <a:solidFill>
                  <a:prstClr val="black"/>
                </a:solidFill>
                <a:latin typeface="Times New Roman" pitchFamily="18" charset="0"/>
                <a:cs typeface="Times New Roman" pitchFamily="18" charset="0"/>
              </a:rPr>
              <a:t>01.06.2012 №761 </a:t>
            </a:r>
            <a:r>
              <a:rPr lang="ru-RU" altLang="ru-RU" dirty="0" smtClean="0">
                <a:solidFill>
                  <a:prstClr val="black"/>
                </a:solidFill>
                <a:latin typeface="Times New Roman" pitchFamily="18" charset="0"/>
                <a:cs typeface="Times New Roman" pitchFamily="18" charset="0"/>
              </a:rPr>
              <a:t>составили 24,6 </a:t>
            </a:r>
            <a:r>
              <a:rPr lang="ru-RU" altLang="ru-RU" dirty="0">
                <a:solidFill>
                  <a:prstClr val="black"/>
                </a:solidFill>
                <a:latin typeface="Times New Roman" pitchFamily="18" charset="0"/>
                <a:cs typeface="Times New Roman" pitchFamily="18" charset="0"/>
              </a:rPr>
              <a:t>тыс. </a:t>
            </a:r>
            <a:r>
              <a:rPr lang="ru-RU" altLang="ru-RU" dirty="0" smtClean="0">
                <a:solidFill>
                  <a:prstClr val="black"/>
                </a:solidFill>
                <a:latin typeface="Times New Roman" pitchFamily="18" charset="0"/>
                <a:cs typeface="Times New Roman" pitchFamily="18" charset="0"/>
              </a:rPr>
              <a:t>рублей </a:t>
            </a:r>
            <a:r>
              <a:rPr lang="ru-RU" altLang="ru-RU" dirty="0">
                <a:solidFill>
                  <a:prstClr val="black"/>
                </a:solidFill>
                <a:latin typeface="Times New Roman" pitchFamily="18" charset="0"/>
                <a:cs typeface="Times New Roman" pitchFamily="18" charset="0"/>
              </a:rPr>
              <a:t>в том числе </a:t>
            </a:r>
            <a:r>
              <a:rPr lang="ru-RU" altLang="ru-RU" dirty="0" smtClean="0">
                <a:solidFill>
                  <a:prstClr val="black"/>
                </a:solidFill>
                <a:latin typeface="Times New Roman" pitchFamily="18" charset="0"/>
                <a:cs typeface="Times New Roman" pitchFamily="18" charset="0"/>
              </a:rPr>
              <a:t> </a:t>
            </a:r>
            <a:r>
              <a:rPr lang="ru-RU" altLang="ru-RU" dirty="0" err="1" smtClean="0">
                <a:solidFill>
                  <a:prstClr val="black"/>
                </a:solidFill>
                <a:latin typeface="Times New Roman" pitchFamily="18" charset="0"/>
                <a:cs typeface="Times New Roman" pitchFamily="18" charset="0"/>
              </a:rPr>
              <a:t>соффинансирование</a:t>
            </a:r>
            <a:r>
              <a:rPr lang="ru-RU" altLang="ru-RU" dirty="0" smtClean="0">
                <a:solidFill>
                  <a:prstClr val="black"/>
                </a:solidFill>
                <a:latin typeface="Times New Roman" pitchFamily="18" charset="0"/>
                <a:cs typeface="Times New Roman" pitchFamily="18" charset="0"/>
              </a:rPr>
              <a:t> за счет средств </a:t>
            </a:r>
            <a:r>
              <a:rPr lang="ru-RU" altLang="ru-RU" dirty="0">
                <a:solidFill>
                  <a:prstClr val="black"/>
                </a:solidFill>
                <a:latin typeface="Times New Roman" pitchFamily="18" charset="0"/>
                <a:cs typeface="Times New Roman" pitchFamily="18" charset="0"/>
              </a:rPr>
              <a:t>бюджета поселения </a:t>
            </a:r>
            <a:r>
              <a:rPr lang="ru-RU" altLang="ru-RU" dirty="0" smtClean="0">
                <a:solidFill>
                  <a:prstClr val="black"/>
                </a:solidFill>
                <a:latin typeface="Times New Roman" pitchFamily="18" charset="0"/>
                <a:cs typeface="Times New Roman" pitchFamily="18" charset="0"/>
              </a:rPr>
              <a:t>24,6 </a:t>
            </a:r>
            <a:r>
              <a:rPr lang="ru-RU" altLang="ru-RU" dirty="0">
                <a:solidFill>
                  <a:prstClr val="black"/>
                </a:solidFill>
                <a:latin typeface="Times New Roman" pitchFamily="18" charset="0"/>
                <a:cs typeface="Times New Roman" pitchFamily="18" charset="0"/>
              </a:rPr>
              <a:t>тыс</a:t>
            </a:r>
            <a:r>
              <a:rPr lang="ru-RU" altLang="ru-RU" dirty="0" smtClean="0">
                <a:solidFill>
                  <a:prstClr val="black"/>
                </a:solidFill>
                <a:latin typeface="Times New Roman" pitchFamily="18" charset="0"/>
                <a:cs typeface="Times New Roman" pitchFamily="18" charset="0"/>
              </a:rPr>
              <a:t>. рублей)</a:t>
            </a:r>
            <a:endParaRPr lang="ru-RU" altLang="ru-RU" dirty="0">
              <a:solidFill>
                <a:prstClr val="black"/>
              </a:solidFill>
              <a:latin typeface="Times New Roman" pitchFamily="18" charset="0"/>
              <a:cs typeface="Times New Roman" pitchFamily="18" charset="0"/>
            </a:endParaRPr>
          </a:p>
          <a:p>
            <a:pPr algn="ctr" eaLnBrk="1" hangingPunct="1">
              <a:defRPr/>
            </a:pPr>
            <a:endParaRPr lang="ru-RU" altLang="ru-RU" sz="1752" dirty="0">
              <a:solidFill>
                <a:prstClr val="black"/>
              </a:solidFill>
              <a:latin typeface="Times New Roman" pitchFamily="18" charset="0"/>
              <a:cs typeface="Times New Roman" pitchFamily="18" charset="0"/>
            </a:endParaRPr>
          </a:p>
        </p:txBody>
      </p:sp>
      <p:sp>
        <p:nvSpPr>
          <p:cNvPr id="2" name="Прямоугольник 1"/>
          <p:cNvSpPr/>
          <p:nvPr/>
        </p:nvSpPr>
        <p:spPr>
          <a:xfrm>
            <a:off x="107950" y="3430588"/>
            <a:ext cx="8928100" cy="1293812"/>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altLang="ru-RU" dirty="0">
                <a:solidFill>
                  <a:prstClr val="black"/>
                </a:solidFill>
                <a:latin typeface="Times New Roman" pitchFamily="18" charset="0"/>
                <a:cs typeface="Times New Roman" pitchFamily="18" charset="0"/>
              </a:rPr>
              <a:t>Расходы на культуру в 2023 году составили 2 765,0 тыс. рублей (в том числе расходы на повышение заработной платы работников учреждений культуры в соответствии с указами  Президента Российской Федерации от 07.05.2012 №597, от 01.06.2012 №761 составили 25,0 тыс. рублей в том числе  </a:t>
            </a:r>
            <a:r>
              <a:rPr lang="ru-RU" altLang="ru-RU" dirty="0" err="1">
                <a:solidFill>
                  <a:prstClr val="black"/>
                </a:solidFill>
                <a:latin typeface="Times New Roman" pitchFamily="18" charset="0"/>
                <a:cs typeface="Times New Roman" pitchFamily="18" charset="0"/>
              </a:rPr>
              <a:t>соффинансирование</a:t>
            </a:r>
            <a:r>
              <a:rPr lang="ru-RU" altLang="ru-RU" dirty="0">
                <a:solidFill>
                  <a:prstClr val="black"/>
                </a:solidFill>
                <a:latin typeface="Times New Roman" pitchFamily="18" charset="0"/>
                <a:cs typeface="Times New Roman" pitchFamily="18" charset="0"/>
              </a:rPr>
              <a:t> за счет средств бюджета поселения 25,0 тыс. рублей)</a:t>
            </a:r>
          </a:p>
        </p:txBody>
      </p:sp>
      <p:sp>
        <p:nvSpPr>
          <p:cNvPr id="3" name="Прямоугольник 2"/>
          <p:cNvSpPr/>
          <p:nvPr/>
        </p:nvSpPr>
        <p:spPr>
          <a:xfrm>
            <a:off x="0" y="4870450"/>
            <a:ext cx="9036050" cy="162242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altLang="ru-RU" dirty="0">
                <a:solidFill>
                  <a:prstClr val="black"/>
                </a:solidFill>
                <a:latin typeface="Times New Roman" pitchFamily="18" charset="0"/>
                <a:cs typeface="Times New Roman" pitchFamily="18" charset="0"/>
              </a:rPr>
              <a:t>Расходы на культуру в 2024 году составили 2725,0 тыс. рублей (в том числе расходы на повышение заработной платы работников учреждений культуры в соответствии с указами  Президента Российской Федерации от 07.05.2012 №597, от 01.06.2012 №761 составили 25,0 тыс. рублей в том числе </a:t>
            </a:r>
            <a:r>
              <a:rPr lang="ru-RU" altLang="ru-RU" dirty="0" err="1">
                <a:solidFill>
                  <a:prstClr val="black"/>
                </a:solidFill>
                <a:latin typeface="Times New Roman" pitchFamily="18" charset="0"/>
                <a:cs typeface="Times New Roman" pitchFamily="18" charset="0"/>
              </a:rPr>
              <a:t>соффинансирование</a:t>
            </a:r>
            <a:r>
              <a:rPr lang="ru-RU" altLang="ru-RU" dirty="0">
                <a:solidFill>
                  <a:prstClr val="black"/>
                </a:solidFill>
                <a:latin typeface="Times New Roman" pitchFamily="18" charset="0"/>
                <a:cs typeface="Times New Roman" pitchFamily="18" charset="0"/>
              </a:rPr>
              <a:t> за счет средств  бюджета поселения 25,0 тыс. рублей)</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2"/>
          <p:cNvSpPr>
            <a:spLocks noChangeArrowheads="1" noChangeShapeType="1" noTextEdit="1"/>
          </p:cNvSpPr>
          <p:nvPr/>
        </p:nvSpPr>
        <p:spPr bwMode="auto">
          <a:xfrm>
            <a:off x="395288" y="5661025"/>
            <a:ext cx="8388350" cy="635000"/>
          </a:xfrm>
          <a:prstGeom prst="rect">
            <a:avLst/>
          </a:prstGeom>
        </p:spPr>
        <p:txBody>
          <a:bodyPr wrap="none" fromWordArt="1">
            <a:prstTxWarp prst="textFadeUp">
              <a:avLst>
                <a:gd name="adj" fmla="val 4120"/>
              </a:avLst>
            </a:prstTxWarp>
          </a:bodyPr>
          <a:lstStyle/>
          <a:p>
            <a:pPr algn="ctr"/>
            <a:r>
              <a:rPr lang="ru-RU" sz="3600" kern="10">
                <a:ln w="12700">
                  <a:solidFill>
                    <a:srgbClr val="B2B2B2"/>
                  </a:solidFill>
                  <a:round/>
                  <a:headEnd/>
                  <a:tailEnd/>
                </a:ln>
                <a:gradFill rotWithShape="1">
                  <a:gsLst>
                    <a:gs pos="0">
                      <a:srgbClr val="4E6128"/>
                    </a:gs>
                    <a:gs pos="100000">
                      <a:srgbClr val="FFFF00"/>
                    </a:gs>
                  </a:gsLst>
                  <a:lin ang="5400000" scaled="1"/>
                </a:gradFill>
                <a:effectLst>
                  <a:outerShdw dist="35921" dir="2700000" sy="50000" rotWithShape="0">
                    <a:srgbClr val="875B0D">
                      <a:alpha val="70000"/>
                    </a:srgbClr>
                  </a:outerShdw>
                </a:effectLst>
                <a:latin typeface="Arial Black"/>
              </a:rPr>
              <a:t>СПАСИБО ЗА ВНИМАНИЕ!</a:t>
            </a:r>
          </a:p>
        </p:txBody>
      </p:sp>
      <p:pic>
        <p:nvPicPr>
          <p:cNvPr id="32771" name="Рисунок 2" descr="maxresdefaul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3563938" y="2133600"/>
            <a:ext cx="5580062" cy="100806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4000" dirty="0">
                <a:solidFill>
                  <a:srgbClr val="00B0F0"/>
                </a:solidFill>
              </a:rPr>
              <a:t>Спасибо за внимание!</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AutoShape 7"/>
          <p:cNvSpPr>
            <a:spLocks noChangeArrowheads="1"/>
          </p:cNvSpPr>
          <p:nvPr/>
        </p:nvSpPr>
        <p:spPr bwMode="auto">
          <a:xfrm>
            <a:off x="1116013" y="549275"/>
            <a:ext cx="7488237" cy="3095625"/>
          </a:xfrm>
          <a:prstGeom prst="snip1Rect">
            <a:avLst>
              <a:gd name="adj" fmla="val 48183"/>
            </a:avLst>
          </a:prstGeom>
          <a:gradFill rotWithShape="1">
            <a:gsLst>
              <a:gs pos="0">
                <a:schemeClr val="accent6">
                  <a:lumMod val="60000"/>
                  <a:lumOff val="40000"/>
                </a:schemeClr>
              </a:gs>
              <a:gs pos="47000">
                <a:srgbClr val="E6E6E6"/>
              </a:gs>
            </a:gsLst>
            <a:lin ang="5400000" scaled="0"/>
          </a:gradFill>
          <a:ln w="3175">
            <a:solidFill>
              <a:srgbClr val="EAF1DD"/>
            </a:solidFill>
            <a:miter lim="800000"/>
            <a:headEnd/>
            <a:tailEnd/>
          </a:ln>
        </p:spPr>
        <p:txBody>
          <a:bodyPr/>
          <a:lstStyle/>
          <a:p>
            <a:pPr algn="ctr" eaLnBrk="1" hangingPunct="1">
              <a:defRPr/>
            </a:pPr>
            <a:r>
              <a:rPr lang="ru-RU" sz="2400" b="1" dirty="0">
                <a:solidFill>
                  <a:schemeClr val="accent6">
                    <a:lumMod val="50000"/>
                  </a:schemeClr>
                </a:solidFill>
                <a:latin typeface="Times New Roman" pitchFamily="18" charset="0"/>
                <a:ea typeface="Calibri" pitchFamily="34" charset="0"/>
                <a:cs typeface="Times New Roman" pitchFamily="18" charset="0"/>
              </a:rPr>
              <a:t>Проект бюджета разработан в соответствии с бюджетным и налоговым обязательством РФ, порядком составления бюджета Илья- </a:t>
            </a:r>
            <a:r>
              <a:rPr lang="ru-RU" sz="2400" b="1" dirty="0" err="1">
                <a:solidFill>
                  <a:schemeClr val="accent6">
                    <a:lumMod val="50000"/>
                  </a:schemeClr>
                </a:solidFill>
                <a:latin typeface="Times New Roman" pitchFamily="18" charset="0"/>
                <a:ea typeface="Calibri" pitchFamily="34" charset="0"/>
                <a:cs typeface="Times New Roman" pitchFamily="18" charset="0"/>
              </a:rPr>
              <a:t>Высоковского</a:t>
            </a:r>
            <a:r>
              <a:rPr lang="ru-RU" sz="2400" b="1" dirty="0">
                <a:solidFill>
                  <a:schemeClr val="accent6">
                    <a:lumMod val="50000"/>
                  </a:schemeClr>
                </a:solidFill>
                <a:latin typeface="Times New Roman" pitchFamily="18" charset="0"/>
                <a:ea typeface="Calibri" pitchFamily="34" charset="0"/>
                <a:cs typeface="Times New Roman" pitchFamily="18" charset="0"/>
              </a:rPr>
              <a:t> сельского поселения на 2022 год и плановый период 2023 и 2024 годов на основе:</a:t>
            </a:r>
            <a:endParaRPr lang="ru-RU" sz="800" dirty="0">
              <a:solidFill>
                <a:schemeClr val="accent6">
                  <a:lumMod val="50000"/>
                </a:schemeClr>
              </a:solidFill>
              <a:latin typeface="Arial" pitchFamily="34" charset="0"/>
              <a:cs typeface="Arial" pitchFamily="34" charset="0"/>
            </a:endParaRPr>
          </a:p>
          <a:p>
            <a:pPr>
              <a:defRPr/>
            </a:pPr>
            <a:endParaRPr lang="ru-RU" dirty="0">
              <a:latin typeface="Arial" pitchFamily="34" charset="0"/>
              <a:cs typeface="Arial" pitchFamily="34" charset="0"/>
            </a:endParaRPr>
          </a:p>
        </p:txBody>
      </p:sp>
      <p:sp>
        <p:nvSpPr>
          <p:cNvPr id="63493" name="AutoShape 5"/>
          <p:cNvSpPr>
            <a:spLocks noChangeArrowheads="1"/>
          </p:cNvSpPr>
          <p:nvPr/>
        </p:nvSpPr>
        <p:spPr bwMode="auto">
          <a:xfrm>
            <a:off x="827088" y="3141663"/>
            <a:ext cx="6913562" cy="1295400"/>
          </a:xfrm>
          <a:prstGeom prst="corner">
            <a:avLst/>
          </a:prstGeom>
          <a:gradFill rotWithShape="1">
            <a:gsLst>
              <a:gs pos="0">
                <a:srgbClr val="FFFFCC">
                  <a:alpha val="64000"/>
                </a:srgbClr>
              </a:gs>
              <a:gs pos="100000">
                <a:srgbClr val="FFFFCC">
                  <a:gamma/>
                  <a:tint val="73725"/>
                  <a:invGamma/>
                </a:srgbClr>
              </a:gs>
            </a:gsLst>
            <a:lin ang="5400000" scaled="1"/>
          </a:gradFill>
          <a:ln w="25400" cmpd="sng">
            <a:solidFill>
              <a:schemeClr val="accent6">
                <a:lumMod val="60000"/>
                <a:lumOff val="40000"/>
              </a:schemeClr>
            </a:solidFill>
            <a:miter lim="800000"/>
            <a:headEnd/>
            <a:tailEnd/>
          </a:ln>
        </p:spPr>
        <p:txBody>
          <a:bodyPr/>
          <a:lstStyle/>
          <a:p>
            <a:pPr algn="ctr" eaLnBrk="1" hangingPunct="1">
              <a:defRPr/>
            </a:pPr>
            <a:r>
              <a:rPr lang="ru-RU" b="1" dirty="0">
                <a:solidFill>
                  <a:srgbClr val="5F497A"/>
                </a:solidFill>
                <a:latin typeface="Times New Roman" pitchFamily="18" charset="0"/>
                <a:ea typeface="Calibri" pitchFamily="34" charset="0"/>
                <a:cs typeface="Times New Roman" pitchFamily="18" charset="0"/>
              </a:rPr>
              <a:t>ежегодного послания Президента РФ</a:t>
            </a:r>
            <a:endParaRPr lang="ru-RU" sz="800" dirty="0">
              <a:latin typeface="Arial" pitchFamily="34" charset="0"/>
              <a:cs typeface="Arial" pitchFamily="34" charset="0"/>
            </a:endParaRPr>
          </a:p>
          <a:p>
            <a:pPr algn="ctr">
              <a:defRPr/>
            </a:pPr>
            <a:r>
              <a:rPr lang="ru-RU" b="1" dirty="0">
                <a:solidFill>
                  <a:srgbClr val="5F497A"/>
                </a:solidFill>
                <a:latin typeface="Times New Roman" pitchFamily="18" charset="0"/>
                <a:ea typeface="Calibri" pitchFamily="34" charset="0"/>
                <a:cs typeface="Times New Roman" pitchFamily="18" charset="0"/>
              </a:rPr>
              <a:t>Федеральному Собранию РФ</a:t>
            </a:r>
            <a:endParaRPr lang="ru-RU" sz="800" dirty="0">
              <a:latin typeface="Arial" pitchFamily="34" charset="0"/>
              <a:cs typeface="Arial" pitchFamily="34" charset="0"/>
            </a:endParaRPr>
          </a:p>
          <a:p>
            <a:pPr>
              <a:defRPr/>
            </a:pPr>
            <a:endParaRPr lang="ru-RU" dirty="0">
              <a:latin typeface="Arial" pitchFamily="34" charset="0"/>
              <a:cs typeface="Arial" pitchFamily="34" charset="0"/>
            </a:endParaRPr>
          </a:p>
        </p:txBody>
      </p:sp>
      <p:sp>
        <p:nvSpPr>
          <p:cNvPr id="8196"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8197" name="Rectangle 10"/>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8198" name="Rectangle 12"/>
          <p:cNvSpPr>
            <a:spLocks noChangeArrowheads="1"/>
          </p:cNvSpPr>
          <p:nvPr/>
        </p:nvSpPr>
        <p:spPr bwMode="auto">
          <a:xfrm>
            <a:off x="107950" y="4762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ru-RU">
                <a:cs typeface="Arial" charset="0"/>
              </a:rPr>
              <a:t/>
            </a:r>
            <a:br>
              <a:rPr lang="ru-RU">
                <a:cs typeface="Arial" charset="0"/>
              </a:rPr>
            </a:br>
            <a:endParaRPr lang="ru-RU">
              <a:cs typeface="Arial" charset="0"/>
            </a:endParaRPr>
          </a:p>
          <a:p>
            <a:pPr algn="ctr"/>
            <a:r>
              <a:rPr lang="ru-RU" sz="1400" b="1">
                <a:latin typeface="Times New Roman" pitchFamily="18" charset="0"/>
                <a:ea typeface="Calibri" pitchFamily="34" charset="0"/>
                <a:cs typeface="Times New Roman" pitchFamily="18" charset="0"/>
              </a:rPr>
              <a:t>                                   </a:t>
            </a:r>
            <a:endParaRPr lang="ru-RU" sz="800">
              <a:cs typeface="Arial" charset="0"/>
            </a:endParaRPr>
          </a:p>
          <a:p>
            <a:pPr algn="ctr"/>
            <a:r>
              <a:rPr lang="ru-RU" sz="1400" b="1">
                <a:latin typeface="Times New Roman" pitchFamily="18" charset="0"/>
                <a:ea typeface="Calibri" pitchFamily="34" charset="0"/>
                <a:cs typeface="Calibri" pitchFamily="34" charset="0"/>
              </a:rPr>
              <a:t>	                                            </a:t>
            </a:r>
            <a:endParaRPr lang="ru-RU">
              <a:cs typeface="Arial" charset="0"/>
            </a:endParaRPr>
          </a:p>
        </p:txBody>
      </p:sp>
      <p:sp>
        <p:nvSpPr>
          <p:cNvPr id="8199" name="Rectangle 15"/>
          <p:cNvSpPr>
            <a:spLocks noChangeArrowheads="1"/>
          </p:cNvSpPr>
          <p:nvPr/>
        </p:nvSpPr>
        <p:spPr bwMode="auto">
          <a:xfrm>
            <a:off x="0" y="9080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ru-RU">
              <a:cs typeface="Arial" charset="0"/>
            </a:endParaRPr>
          </a:p>
        </p:txBody>
      </p:sp>
      <p:sp>
        <p:nvSpPr>
          <p:cNvPr id="63491" name="AutoShape 3"/>
          <p:cNvSpPr>
            <a:spLocks noChangeArrowheads="1"/>
          </p:cNvSpPr>
          <p:nvPr/>
        </p:nvSpPr>
        <p:spPr bwMode="auto">
          <a:xfrm>
            <a:off x="1042988" y="4076700"/>
            <a:ext cx="7129462" cy="1296988"/>
          </a:xfrm>
          <a:prstGeom prst="corner">
            <a:avLst/>
          </a:prstGeom>
          <a:gradFill rotWithShape="1">
            <a:gsLst>
              <a:gs pos="0">
                <a:srgbClr val="FFFFCC">
                  <a:alpha val="60001"/>
                </a:srgbClr>
              </a:gs>
              <a:gs pos="100000">
                <a:srgbClr val="FFFFCC">
                  <a:gamma/>
                  <a:tint val="73725"/>
                  <a:invGamma/>
                </a:srgbClr>
              </a:gs>
            </a:gsLst>
            <a:lin ang="5400000" scaled="1"/>
          </a:gradFill>
          <a:ln w="25400">
            <a:solidFill>
              <a:schemeClr val="accent6">
                <a:lumMod val="60000"/>
                <a:lumOff val="40000"/>
              </a:schemeClr>
            </a:solidFill>
            <a:miter lim="800000"/>
            <a:headEnd/>
            <a:tailEnd/>
          </a:ln>
        </p:spPr>
        <p:txBody>
          <a:bodyPr/>
          <a:lstStyle/>
          <a:p>
            <a:pPr algn="ctr" eaLnBrk="1" hangingPunct="1">
              <a:defRPr/>
            </a:pPr>
            <a:r>
              <a:rPr lang="ru-RU" b="1" dirty="0">
                <a:solidFill>
                  <a:srgbClr val="5F497A"/>
                </a:solidFill>
                <a:latin typeface="Times New Roman" pitchFamily="18" charset="0"/>
                <a:ea typeface="Calibri" pitchFamily="34" charset="0"/>
                <a:cs typeface="Times New Roman" pitchFamily="18" charset="0"/>
              </a:rPr>
              <a:t>прогноза социально-экономического развития </a:t>
            </a:r>
          </a:p>
          <a:p>
            <a:pPr algn="ctr" eaLnBrk="1" hangingPunct="1">
              <a:defRPr/>
            </a:pPr>
            <a:r>
              <a:rPr lang="ru-RU" b="1" dirty="0">
                <a:solidFill>
                  <a:srgbClr val="5F497A"/>
                </a:solidFill>
                <a:latin typeface="Times New Roman" pitchFamily="18" charset="0"/>
                <a:ea typeface="Calibri" pitchFamily="34" charset="0"/>
                <a:cs typeface="Times New Roman" pitchFamily="18" charset="0"/>
              </a:rPr>
              <a:t>Илья- </a:t>
            </a:r>
            <a:r>
              <a:rPr lang="ru-RU" b="1" dirty="0" err="1">
                <a:solidFill>
                  <a:srgbClr val="5F497A"/>
                </a:solidFill>
                <a:latin typeface="Times New Roman" pitchFamily="18" charset="0"/>
                <a:ea typeface="Calibri" pitchFamily="34" charset="0"/>
                <a:cs typeface="Times New Roman" pitchFamily="18" charset="0"/>
              </a:rPr>
              <a:t>Высоковского</a:t>
            </a:r>
            <a:r>
              <a:rPr lang="ru-RU" b="1" dirty="0">
                <a:solidFill>
                  <a:srgbClr val="5F497A"/>
                </a:solidFill>
                <a:latin typeface="Times New Roman" pitchFamily="18" charset="0"/>
                <a:ea typeface="Calibri" pitchFamily="34" charset="0"/>
                <a:cs typeface="Times New Roman" pitchFamily="18" charset="0"/>
              </a:rPr>
              <a:t>  сельского поселения</a:t>
            </a:r>
            <a:endParaRPr lang="ru-RU" dirty="0">
              <a:latin typeface="Arial" pitchFamily="34" charset="0"/>
              <a:cs typeface="Arial" pitchFamily="34" charset="0"/>
            </a:endParaRPr>
          </a:p>
        </p:txBody>
      </p:sp>
      <p:sp>
        <p:nvSpPr>
          <p:cNvPr id="63492" name="AutoShape 4"/>
          <p:cNvSpPr>
            <a:spLocks noChangeArrowheads="1"/>
          </p:cNvSpPr>
          <p:nvPr/>
        </p:nvSpPr>
        <p:spPr bwMode="auto">
          <a:xfrm>
            <a:off x="1476375" y="5084763"/>
            <a:ext cx="6983413" cy="1223962"/>
          </a:xfrm>
          <a:prstGeom prst="corner">
            <a:avLst/>
          </a:prstGeom>
          <a:gradFill rotWithShape="1">
            <a:gsLst>
              <a:gs pos="0">
                <a:srgbClr val="FFFFCC">
                  <a:alpha val="70000"/>
                </a:srgbClr>
              </a:gs>
              <a:gs pos="100000">
                <a:srgbClr val="FFFFCC">
                  <a:gamma/>
                  <a:tint val="33725"/>
                  <a:invGamma/>
                </a:srgbClr>
              </a:gs>
            </a:gsLst>
            <a:lin ang="5400000" scaled="1"/>
          </a:gradFill>
          <a:ln w="25400">
            <a:solidFill>
              <a:schemeClr val="accent6">
                <a:lumMod val="60000"/>
                <a:lumOff val="40000"/>
              </a:schemeClr>
            </a:solidFill>
            <a:miter lim="800000"/>
            <a:headEnd/>
            <a:tailEnd/>
          </a:ln>
        </p:spPr>
        <p:txBody>
          <a:bodyPr/>
          <a:lstStyle/>
          <a:p>
            <a:pPr algn="ctr" eaLnBrk="1" hangingPunct="1">
              <a:defRPr/>
            </a:pPr>
            <a:r>
              <a:rPr lang="ru-RU" b="1" dirty="0">
                <a:solidFill>
                  <a:srgbClr val="5F497A"/>
                </a:solidFill>
                <a:latin typeface="Times New Roman" pitchFamily="18" charset="0"/>
                <a:ea typeface="Calibri" pitchFamily="34" charset="0"/>
                <a:cs typeface="Times New Roman" pitchFamily="18" charset="0"/>
              </a:rPr>
              <a:t>муниципальных программ</a:t>
            </a:r>
            <a:endParaRPr lang="ru-RU" sz="800" dirty="0">
              <a:latin typeface="Arial" pitchFamily="34" charset="0"/>
              <a:cs typeface="Arial" pitchFamily="34" charset="0"/>
            </a:endParaRPr>
          </a:p>
          <a:p>
            <a:pPr algn="ctr">
              <a:defRPr/>
            </a:pPr>
            <a:r>
              <a:rPr lang="ru-RU" b="1" dirty="0">
                <a:solidFill>
                  <a:srgbClr val="5F497A"/>
                </a:solidFill>
                <a:latin typeface="Times New Roman" pitchFamily="18" charset="0"/>
                <a:ea typeface="Calibri" pitchFamily="34" charset="0"/>
                <a:cs typeface="Times New Roman" pitchFamily="18" charset="0"/>
              </a:rPr>
              <a:t>Илья- </a:t>
            </a:r>
            <a:r>
              <a:rPr lang="ru-RU" b="1" dirty="0" err="1">
                <a:solidFill>
                  <a:srgbClr val="5F497A"/>
                </a:solidFill>
                <a:latin typeface="Times New Roman" pitchFamily="18" charset="0"/>
                <a:ea typeface="Calibri" pitchFamily="34" charset="0"/>
                <a:cs typeface="Times New Roman" pitchFamily="18" charset="0"/>
              </a:rPr>
              <a:t>Высоковского</a:t>
            </a:r>
            <a:r>
              <a:rPr lang="ru-RU" b="1" dirty="0">
                <a:solidFill>
                  <a:srgbClr val="5F497A"/>
                </a:solidFill>
                <a:latin typeface="Times New Roman" pitchFamily="18" charset="0"/>
                <a:ea typeface="Calibri" pitchFamily="34" charset="0"/>
                <a:cs typeface="Times New Roman" pitchFamily="18" charset="0"/>
              </a:rPr>
              <a:t> сельского поселения</a:t>
            </a:r>
            <a:endParaRPr lang="ru-RU" dirty="0">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flbuh.ru/wp-content/uploads/2012/06/161771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3" y="485775"/>
            <a:ext cx="8285162" cy="62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989138"/>
            <a:ext cx="33845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Прямоугольник 2"/>
          <p:cNvSpPr>
            <a:spLocks noChangeArrowheads="1"/>
          </p:cNvSpPr>
          <p:nvPr/>
        </p:nvSpPr>
        <p:spPr bwMode="auto">
          <a:xfrm>
            <a:off x="4284663" y="1052513"/>
            <a:ext cx="4572000"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120000"/>
              </a:lnSpc>
            </a:pPr>
            <a:r>
              <a:rPr lang="ru-RU" sz="1600" b="1" i="1" u="sng">
                <a:latin typeface="Times New Roman" pitchFamily="18" charset="0"/>
                <a:cs typeface="Times New Roman" pitchFamily="18" charset="0"/>
              </a:rPr>
              <a:t>БЮДЖЕТ</a:t>
            </a:r>
            <a:r>
              <a:rPr lang="ru-RU" sz="1600" b="1">
                <a:latin typeface="Times New Roman" pitchFamily="18" charset="0"/>
                <a:cs typeface="Times New Roman" pitchFamily="18" charset="0"/>
              </a:rPr>
              <a:t> – форма образования и расходования денежных средств для решения задач и функций государства и местного самоуправления.</a:t>
            </a:r>
          </a:p>
          <a:p>
            <a:pPr>
              <a:lnSpc>
                <a:spcPct val="120000"/>
              </a:lnSpc>
            </a:pPr>
            <a:r>
              <a:rPr lang="ru-RU" b="1">
                <a:latin typeface="Times New Roman" pitchFamily="18" charset="0"/>
                <a:cs typeface="Times New Roman" pitchFamily="18" charset="0"/>
              </a:rPr>
              <a:t>Каждое публично-правовое образование имеет свой БЮДЖЕТ: </a:t>
            </a:r>
          </a:p>
          <a:p>
            <a:pPr>
              <a:lnSpc>
                <a:spcPct val="120000"/>
              </a:lnSpc>
            </a:pPr>
            <a:r>
              <a:rPr lang="ru-RU" b="1">
                <a:latin typeface="Times New Roman" pitchFamily="18" charset="0"/>
                <a:cs typeface="Times New Roman" pitchFamily="18" charset="0"/>
              </a:rPr>
              <a:t>Российская Федерация - </a:t>
            </a:r>
            <a:r>
              <a:rPr lang="ru-RU" b="1" i="1">
                <a:latin typeface="Times New Roman" pitchFamily="18" charset="0"/>
                <a:cs typeface="Times New Roman" pitchFamily="18" charset="0"/>
              </a:rPr>
              <a:t>федеральный бюджет</a:t>
            </a:r>
            <a:r>
              <a:rPr lang="ru-RU" b="1">
                <a:latin typeface="Times New Roman" pitchFamily="18" charset="0"/>
                <a:cs typeface="Times New Roman" pitchFamily="18" charset="0"/>
              </a:rPr>
              <a:t>;</a:t>
            </a:r>
          </a:p>
          <a:p>
            <a:pPr>
              <a:lnSpc>
                <a:spcPct val="120000"/>
              </a:lnSpc>
            </a:pPr>
            <a:r>
              <a:rPr lang="ru-RU" b="1">
                <a:latin typeface="Times New Roman" pitchFamily="18" charset="0"/>
                <a:cs typeface="Times New Roman" pitchFamily="18" charset="0"/>
              </a:rPr>
              <a:t>субъекты Российской Федерации – </a:t>
            </a:r>
            <a:r>
              <a:rPr lang="ru-RU" b="1" i="1">
                <a:latin typeface="Times New Roman" pitchFamily="18" charset="0"/>
                <a:cs typeface="Times New Roman" pitchFamily="18" charset="0"/>
              </a:rPr>
              <a:t>областной, краевой, республиканские бюджеты</a:t>
            </a:r>
            <a:r>
              <a:rPr lang="ru-RU" b="1">
                <a:latin typeface="Times New Roman" pitchFamily="18" charset="0"/>
                <a:cs typeface="Times New Roman" pitchFamily="18" charset="0"/>
              </a:rPr>
              <a:t>; </a:t>
            </a:r>
          </a:p>
          <a:p>
            <a:pPr>
              <a:lnSpc>
                <a:spcPct val="120000"/>
              </a:lnSpc>
            </a:pPr>
            <a:r>
              <a:rPr lang="ru-RU" b="1">
                <a:latin typeface="Times New Roman" pitchFamily="18" charset="0"/>
                <a:cs typeface="Times New Roman" pitchFamily="18" charset="0"/>
              </a:rPr>
              <a:t>муниципальные районы, городские округа, городские и сельские поселения – </a:t>
            </a:r>
            <a:r>
              <a:rPr lang="ru-RU" b="1" i="1">
                <a:latin typeface="Times New Roman" pitchFamily="18" charset="0"/>
                <a:cs typeface="Times New Roman" pitchFamily="18" charset="0"/>
              </a:rPr>
              <a:t>местные бюджеты</a:t>
            </a:r>
            <a:r>
              <a:rPr lang="ru-RU" b="1">
                <a:latin typeface="Times New Roman" pitchFamily="18" charset="0"/>
                <a:cs typeface="Times New Roman" pitchFamily="18"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vlfin.ru/assets/uploads/%D0%A1%D1%85%D0%B5%D0%BC%D0%B0%20%D0%B1%D1%8E%D0%B4%D0%B6%D0%B5%D1%82%D0%B0-2.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188" y="549275"/>
            <a:ext cx="8345487"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5720" y="357166"/>
            <a:ext cx="8501122" cy="1143000"/>
          </a:xfrm>
          <a:ln>
            <a:miter lim="800000"/>
            <a:headEnd/>
            <a:tailEnd/>
          </a:ln>
          <a:extLst/>
        </p:spPr>
        <p:txBody>
          <a:bodyPr>
            <a:noAutofit/>
          </a:bodyPr>
          <a:lstStyle/>
          <a:p>
            <a:pPr algn="ctr" eaLnBrk="1" fontAlgn="auto" hangingPunct="1">
              <a:spcAft>
                <a:spcPts val="0"/>
              </a:spcAft>
              <a:defRPr/>
            </a:pP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Бюджет  Илья - </a:t>
            </a:r>
            <a:r>
              <a:rPr lang="ru-RU" sz="18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Высоковского</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сельского поселения</a:t>
            </a:r>
            <a:b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на 2022 год и на плановый период 2023 и 2024 годов направлен на решение следующих ключевых задач:</a:t>
            </a:r>
            <a:endPar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8" name="Скругленный прямоугольник 7"/>
          <p:cNvSpPr/>
          <p:nvPr/>
        </p:nvSpPr>
        <p:spPr>
          <a:xfrm>
            <a:off x="899592" y="1628800"/>
            <a:ext cx="7572428" cy="720079"/>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ru-RU" dirty="0">
                <a:ln w="18415" cmpd="sng">
                  <a:solidFill>
                    <a:srgbClr val="92D050"/>
                  </a:solidFill>
                  <a:prstDash val="solid"/>
                </a:ln>
                <a:solidFill>
                  <a:srgbClr val="FFFFFF"/>
                </a:solidFill>
                <a:latin typeface="Times New Roman" pitchFamily="18" charset="0"/>
                <a:cs typeface="Times New Roman" pitchFamily="18" charset="0"/>
              </a:rPr>
              <a:t>Обеспечение  сбалансированности  бюджета  Илья- </a:t>
            </a:r>
            <a:r>
              <a:rPr lang="ru-RU" dirty="0" err="1">
                <a:ln w="18415" cmpd="sng">
                  <a:solidFill>
                    <a:srgbClr val="92D050"/>
                  </a:solidFill>
                  <a:prstDash val="solid"/>
                </a:ln>
                <a:solidFill>
                  <a:srgbClr val="FFFFFF"/>
                </a:solidFill>
                <a:latin typeface="Times New Roman" pitchFamily="18" charset="0"/>
                <a:cs typeface="Times New Roman" pitchFamily="18" charset="0"/>
              </a:rPr>
              <a:t>Высоковского</a:t>
            </a:r>
            <a:r>
              <a:rPr lang="ru-RU" dirty="0">
                <a:ln w="18415" cmpd="sng">
                  <a:solidFill>
                    <a:srgbClr val="92D050"/>
                  </a:solidFill>
                  <a:prstDash val="solid"/>
                </a:ln>
                <a:solidFill>
                  <a:srgbClr val="FFFFFF"/>
                </a:solidFill>
                <a:latin typeface="Times New Roman" pitchFamily="18" charset="0"/>
                <a:cs typeface="Times New Roman" pitchFamily="18" charset="0"/>
              </a:rPr>
              <a:t> сельского поселения</a:t>
            </a:r>
          </a:p>
        </p:txBody>
      </p:sp>
      <p:sp>
        <p:nvSpPr>
          <p:cNvPr id="9" name="Скругленный прямоугольник 8"/>
          <p:cNvSpPr/>
          <p:nvPr/>
        </p:nvSpPr>
        <p:spPr>
          <a:xfrm>
            <a:off x="928662" y="2420888"/>
            <a:ext cx="7572428" cy="936104"/>
          </a:xfrm>
          <a:prstGeom prst="roundRect">
            <a:avLst/>
          </a:prstGeom>
          <a:solidFill>
            <a:schemeClr val="accent2">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eaLnBrk="1" fontAlgn="auto" hangingPunct="1">
              <a:spcBef>
                <a:spcPts val="0"/>
              </a:spcBef>
              <a:spcAft>
                <a:spcPts val="0"/>
              </a:spcAft>
              <a:defRPr/>
            </a:pPr>
            <a:r>
              <a:rPr lang="ru-RU" spc="150" dirty="0">
                <a:ln w="11430">
                  <a:solidFill>
                    <a:srgbClr val="7030A0"/>
                  </a:solidFill>
                </a:ln>
                <a:solidFill>
                  <a:srgbClr val="F8F8F8"/>
                </a:solidFill>
                <a:latin typeface="Times New Roman" pitchFamily="18" charset="0"/>
                <a:cs typeface="Times New Roman" pitchFamily="18" charset="0"/>
              </a:rPr>
              <a:t>Повышение</a:t>
            </a:r>
            <a:r>
              <a:rPr lang="ru-RU" spc="150" dirty="0">
                <a:ln w="11430">
                  <a:solidFill>
                    <a:srgbClr val="7030A0"/>
                  </a:solidFill>
                </a:ln>
                <a:solidFill>
                  <a:srgbClr val="F8F8F8"/>
                </a:solidFill>
                <a:effectLst>
                  <a:outerShdw blurRad="25400" algn="tl" rotWithShape="0">
                    <a:srgbClr val="000000">
                      <a:alpha val="43000"/>
                    </a:srgbClr>
                  </a:outerShdw>
                </a:effectLst>
                <a:latin typeface="Times New Roman" pitchFamily="18" charset="0"/>
                <a:cs typeface="Times New Roman" pitchFamily="18" charset="0"/>
              </a:rPr>
              <a:t> </a:t>
            </a:r>
            <a:r>
              <a:rPr lang="ru-RU" spc="150" dirty="0">
                <a:ln w="11430">
                  <a:solidFill>
                    <a:srgbClr val="7030A0"/>
                  </a:solidFill>
                </a:ln>
                <a:solidFill>
                  <a:srgbClr val="F8F8F8"/>
                </a:solidFill>
                <a:latin typeface="Times New Roman" pitchFamily="18" charset="0"/>
                <a:cs typeface="Times New Roman" pitchFamily="18" charset="0"/>
              </a:rPr>
              <a:t>объективности и качества бюджетного планирования</a:t>
            </a:r>
          </a:p>
        </p:txBody>
      </p:sp>
      <p:sp>
        <p:nvSpPr>
          <p:cNvPr id="10" name="Скругленный прямоугольник 9"/>
          <p:cNvSpPr/>
          <p:nvPr/>
        </p:nvSpPr>
        <p:spPr>
          <a:xfrm>
            <a:off x="928688" y="3429000"/>
            <a:ext cx="7572375" cy="115212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dirty="0">
                <a:ln w="18415" cmpd="sng">
                  <a:solidFill>
                    <a:srgbClr val="00B0F0"/>
                  </a:solidFill>
                  <a:prstDash val="solid"/>
                </a:ln>
                <a:solidFill>
                  <a:srgbClr val="FFFFFF"/>
                </a:solidFill>
                <a:latin typeface="Times New Roman" pitchFamily="18" charset="0"/>
                <a:cs typeface="Times New Roman" pitchFamily="18" charset="0"/>
              </a:rPr>
              <a:t>Обеспечение в полной мере приоритизации структуры бюджетных расходов в целях увеличения доли средств,  направляемых на развитие </a:t>
            </a:r>
            <a:r>
              <a:rPr lang="ru-RU" i="1" dirty="0">
                <a:ln w="18415" cmpd="sng">
                  <a:solidFill>
                    <a:srgbClr val="00B0F0"/>
                  </a:solidFill>
                  <a:prstDash val="solid"/>
                </a:ln>
                <a:solidFill>
                  <a:srgbClr val="FFFFFF"/>
                </a:solidFill>
                <a:latin typeface="Times New Roman" pitchFamily="18" charset="0"/>
                <a:cs typeface="Times New Roman" pitchFamily="18" charset="0"/>
              </a:rPr>
              <a:t>человеческого</a:t>
            </a:r>
            <a:r>
              <a:rPr lang="ru-RU" dirty="0">
                <a:ln w="18415" cmpd="sng">
                  <a:solidFill>
                    <a:srgbClr val="00B0F0"/>
                  </a:solidFill>
                  <a:prstDash val="solid"/>
                </a:ln>
                <a:solidFill>
                  <a:srgbClr val="FFFFFF"/>
                </a:solidFill>
                <a:latin typeface="Times New Roman" pitchFamily="18" charset="0"/>
                <a:cs typeface="Times New Roman" pitchFamily="18" charset="0"/>
              </a:rPr>
              <a:t> капитала и инфраструктуры</a:t>
            </a:r>
          </a:p>
        </p:txBody>
      </p:sp>
      <p:sp>
        <p:nvSpPr>
          <p:cNvPr id="11" name="Скругленный прямоугольник 10"/>
          <p:cNvSpPr/>
          <p:nvPr/>
        </p:nvSpPr>
        <p:spPr>
          <a:xfrm>
            <a:off x="928688" y="4652963"/>
            <a:ext cx="7572375" cy="14398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dirty="0">
                <a:solidFill>
                  <a:srgbClr val="0070C0"/>
                </a:solidFill>
                <a:latin typeface="Times New Roman" pitchFamily="18" charset="0"/>
                <a:cs typeface="Times New Roman" pitchFamily="18" charset="0"/>
              </a:rPr>
              <a:t>Повышение эффективности распределения бюджетных средств в целях возможности совершения бюджетного маневра, ответственного подхода к принятию новых расходных обязательств с учетом их социально-экономической значимости</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4400" y="6297613"/>
            <a:ext cx="457200" cy="354012"/>
          </a:xfrm>
        </p:spPr>
        <p:txBody>
          <a:bodyPr>
            <a:normAutofit/>
          </a:bodyPr>
          <a:lstStyle/>
          <a:p>
            <a:pPr eaLnBrk="1" hangingPunct="1">
              <a:lnSpc>
                <a:spcPct val="90000"/>
              </a:lnSpc>
              <a:defRPr/>
            </a:pPr>
            <a:fld id="{6137AA1B-66D3-425A-928D-5ED562039CBD}" type="slidenum">
              <a:rPr lang="en-US" sz="1700" b="1" i="1" smtClean="0">
                <a:solidFill>
                  <a:srgbClr val="B5A788"/>
                </a:solidFill>
                <a:effectLst>
                  <a:outerShdw blurRad="38100" dist="38100" dir="2700000" algn="tl">
                    <a:srgbClr val="000000"/>
                  </a:outerShdw>
                </a:effectLst>
                <a:latin typeface="Century" pitchFamily="18" charset="0"/>
              </a:rPr>
              <a:pPr eaLnBrk="1" hangingPunct="1">
                <a:lnSpc>
                  <a:spcPct val="90000"/>
                </a:lnSpc>
                <a:defRPr/>
              </a:pPr>
              <a:t>8</a:t>
            </a:fld>
            <a:endParaRPr lang="en-US" sz="1700" b="1" i="1" dirty="0">
              <a:solidFill>
                <a:srgbClr val="B5A788"/>
              </a:solidFill>
              <a:effectLst>
                <a:outerShdw blurRad="38100" dist="38100" dir="2700000" algn="tl">
                  <a:srgbClr val="000000"/>
                </a:outerShdw>
              </a:effectLst>
              <a:latin typeface="Century" pitchFamily="18" charset="0"/>
            </a:endParaRPr>
          </a:p>
        </p:txBody>
      </p:sp>
      <p:sp>
        <p:nvSpPr>
          <p:cNvPr id="25" name="Rectangle 4"/>
          <p:cNvSpPr txBox="1">
            <a:spLocks noChangeArrowheads="1"/>
          </p:cNvSpPr>
          <p:nvPr/>
        </p:nvSpPr>
        <p:spPr bwMode="auto">
          <a:xfrm>
            <a:off x="0" y="271463"/>
            <a:ext cx="9144000" cy="781050"/>
          </a:xfrm>
          <a:prstGeom prst="rect">
            <a:avLst/>
          </a:prstGeom>
          <a:noFill/>
          <a:ln w="9525">
            <a:noFill/>
            <a:miter lim="800000"/>
            <a:headEnd/>
            <a:tailEnd/>
          </a:ln>
        </p:spPr>
        <p:txBody>
          <a:bodyPr lIns="90029" tIns="45014" rIns="90029" bIns="45014" anchor="ctr"/>
          <a:lstStyle/>
          <a:p>
            <a:pPr marL="439212" indent="-439212" algn="ctr" eaLnBrk="1" hangingPunct="1">
              <a:lnSpc>
                <a:spcPct val="80000"/>
              </a:lnSpc>
              <a:defRPr/>
            </a:pPr>
            <a:r>
              <a:rPr lang="ru-RU" sz="2365" kern="0" dirty="0">
                <a:solidFill>
                  <a:srgbClr val="FFFF00"/>
                </a:solidFill>
                <a:latin typeface="Times New Roman" pitchFamily="18" charset="0"/>
                <a:cs typeface="Times New Roman" pitchFamily="18" charset="0"/>
              </a:rPr>
              <a:t>Основные показатели  бюджета поселения </a:t>
            </a:r>
          </a:p>
          <a:p>
            <a:pPr marL="439212" indent="-439212" algn="ctr" eaLnBrk="1" hangingPunct="1">
              <a:lnSpc>
                <a:spcPct val="80000"/>
              </a:lnSpc>
              <a:defRPr/>
            </a:pPr>
            <a:r>
              <a:rPr lang="ru-RU" sz="2365" kern="0" dirty="0">
                <a:solidFill>
                  <a:srgbClr val="FFFF00"/>
                </a:solidFill>
                <a:latin typeface="Times New Roman" pitchFamily="18" charset="0"/>
                <a:cs typeface="Times New Roman" pitchFamily="18" charset="0"/>
              </a:rPr>
              <a:t>на 2022год и на плановый период 2023-2024гг </a:t>
            </a:r>
          </a:p>
        </p:txBody>
      </p:sp>
      <p:graphicFrame>
        <p:nvGraphicFramePr>
          <p:cNvPr id="26" name="Таблица 25"/>
          <p:cNvGraphicFramePr>
            <a:graphicFrameLocks noGrp="1"/>
          </p:cNvGraphicFramePr>
          <p:nvPr/>
        </p:nvGraphicFramePr>
        <p:xfrm>
          <a:off x="534988" y="1035050"/>
          <a:ext cx="8072438" cy="2241551"/>
        </p:xfrm>
        <a:graphic>
          <a:graphicData uri="http://schemas.openxmlformats.org/drawingml/2006/table">
            <a:tbl>
              <a:tblPr/>
              <a:tblGrid>
                <a:gridCol w="3405560"/>
                <a:gridCol w="1639714"/>
                <a:gridCol w="1513582"/>
                <a:gridCol w="1513582"/>
              </a:tblGrid>
              <a:tr h="322054">
                <a:tc gridSpan="4">
                  <a:txBody>
                    <a:bodyPr/>
                    <a:lstStyle/>
                    <a:p>
                      <a:pPr algn="ctr" rtl="0" fontAlgn="ctr"/>
                      <a:r>
                        <a:rPr lang="ru-RU" sz="1200" b="1" i="0" u="none" strike="noStrike" dirty="0">
                          <a:solidFill>
                            <a:srgbClr val="FFFF00"/>
                          </a:solidFill>
                          <a:latin typeface="Times New Roman" pitchFamily="18" charset="0"/>
                          <a:cs typeface="Times New Roman" pitchFamily="18" charset="0"/>
                        </a:rPr>
                        <a:t>Доходная часть бюджета</a:t>
                      </a:r>
                    </a:p>
                  </a:txBody>
                  <a:tcPr marL="72003" marR="72003" marT="69561" marB="69561" anchor="ctr">
                    <a:lnL w="12700" cap="flat" cmpd="sng" algn="ctr">
                      <a:solidFill>
                        <a:srgbClr val="918485"/>
                      </a:solidFill>
                      <a:prstDash val="solid"/>
                      <a:round/>
                      <a:headEnd type="none" w="med" len="med"/>
                      <a:tailEnd type="none" w="med" len="med"/>
                    </a:lnL>
                    <a:lnR>
                      <a:noFill/>
                    </a:lnR>
                    <a:lnT>
                      <a:noFill/>
                    </a:lnT>
                    <a:lnB w="12700" cap="flat" cmpd="sng" algn="ctr">
                      <a:solidFill>
                        <a:srgbClr val="918485"/>
                      </a:solidFill>
                      <a:prstDash val="solid"/>
                      <a:round/>
                      <a:headEnd type="none" w="med" len="med"/>
                      <a:tailEnd type="none" w="med" len="med"/>
                    </a:lnB>
                    <a:solidFill>
                      <a:srgbClr val="00B0F0">
                        <a:alpha val="84000"/>
                      </a:srgb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744563">
                <a:tc>
                  <a:txBody>
                    <a:bodyPr/>
                    <a:lstStyle/>
                    <a:p>
                      <a:pPr algn="ctr" rtl="0" fontAlgn="ctr"/>
                      <a:r>
                        <a:rPr lang="ru-RU" sz="1500" b="1" i="0" u="none" strike="noStrike" dirty="0">
                          <a:solidFill>
                            <a:srgbClr val="000000"/>
                          </a:solidFill>
                          <a:latin typeface="Times New Roman" pitchFamily="18" charset="0"/>
                          <a:cs typeface="Times New Roman" pitchFamily="18" charset="0"/>
                        </a:rPr>
                        <a:t>Наименование показателя </a:t>
                      </a: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2022 год</a:t>
                      </a:r>
                      <a:endParaRPr lang="ru-RU" sz="1500" b="1"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2023 год</a:t>
                      </a:r>
                      <a:endParaRPr lang="ru-RU" sz="1500" b="1"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2024 год</a:t>
                      </a:r>
                      <a:endParaRPr lang="ru-RU" sz="1500" b="1"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367787">
                <a:tc>
                  <a:txBody>
                    <a:bodyPr/>
                    <a:lstStyle/>
                    <a:p>
                      <a:pPr algn="l" rtl="0" fontAlgn="ctr"/>
                      <a:r>
                        <a:rPr lang="ru-RU" sz="1500" b="1" i="0" u="none" strike="noStrike" dirty="0">
                          <a:solidFill>
                            <a:schemeClr val="tx1"/>
                          </a:solidFill>
                          <a:latin typeface="Times New Roman" pitchFamily="18" charset="0"/>
                          <a:cs typeface="Times New Roman" pitchFamily="18" charset="0"/>
                        </a:rPr>
                        <a:t>Общий объем доходов, всего: </a:t>
                      </a: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c>
                  <a:txBody>
                    <a:bodyPr/>
                    <a:lstStyle/>
                    <a:p>
                      <a:pPr algn="r" rtl="0" fontAlgn="ctr"/>
                      <a:r>
                        <a:rPr lang="ru-RU" sz="1500" b="1" i="0" u="none" strike="noStrike" dirty="0" smtClean="0">
                          <a:solidFill>
                            <a:schemeClr val="tx1"/>
                          </a:solidFill>
                          <a:latin typeface="Times New Roman" pitchFamily="18" charset="0"/>
                          <a:cs typeface="Times New Roman" pitchFamily="18" charset="0"/>
                        </a:rPr>
                        <a:t>10765,8</a:t>
                      </a:r>
                      <a:endParaRPr lang="ru-RU" sz="1500" b="1" i="0" u="none" strike="noStrike" dirty="0">
                        <a:solidFill>
                          <a:schemeClr val="tx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c>
                  <a:txBody>
                    <a:bodyPr/>
                    <a:lstStyle/>
                    <a:p>
                      <a:pPr algn="r" rtl="0" fontAlgn="ctr"/>
                      <a:r>
                        <a:rPr lang="ru-RU" sz="1500" b="1" i="0" u="none" strike="noStrike" dirty="0" smtClean="0">
                          <a:solidFill>
                            <a:schemeClr val="tx1"/>
                          </a:solidFill>
                          <a:latin typeface="Times New Roman" pitchFamily="18" charset="0"/>
                          <a:cs typeface="Times New Roman" pitchFamily="18" charset="0"/>
                        </a:rPr>
                        <a:t>10</a:t>
                      </a:r>
                      <a:r>
                        <a:rPr lang="ru-RU" sz="1500" b="1" i="0" u="none" strike="noStrike" baseline="0" dirty="0" smtClean="0">
                          <a:solidFill>
                            <a:schemeClr val="tx1"/>
                          </a:solidFill>
                          <a:latin typeface="Times New Roman" pitchFamily="18" charset="0"/>
                          <a:cs typeface="Times New Roman" pitchFamily="18" charset="0"/>
                        </a:rPr>
                        <a:t> 717,3</a:t>
                      </a:r>
                      <a:endParaRPr lang="ru-RU" sz="1500" b="1" i="0" u="none" strike="noStrike" dirty="0">
                        <a:solidFill>
                          <a:schemeClr val="tx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c>
                  <a:txBody>
                    <a:bodyPr/>
                    <a:lstStyle/>
                    <a:p>
                      <a:pPr algn="r" rtl="0" fontAlgn="ctr"/>
                      <a:r>
                        <a:rPr lang="ru-RU" sz="1500" b="1" i="0" u="none" strike="noStrike" dirty="0" smtClean="0">
                          <a:solidFill>
                            <a:schemeClr val="tx1"/>
                          </a:solidFill>
                          <a:latin typeface="Times New Roman" pitchFamily="18" charset="0"/>
                          <a:cs typeface="Times New Roman" pitchFamily="18" charset="0"/>
                        </a:rPr>
                        <a:t>10722,3</a:t>
                      </a:r>
                      <a:endParaRPr lang="ru-RU" sz="1500" b="1" i="0" u="none" strike="noStrike" dirty="0">
                        <a:solidFill>
                          <a:schemeClr val="tx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r>
              <a:tr h="367787">
                <a:tc>
                  <a:txBody>
                    <a:bodyPr/>
                    <a:lstStyle/>
                    <a:p>
                      <a:pPr algn="l" rtl="0" fontAlgn="ctr"/>
                      <a:r>
                        <a:rPr lang="ru-RU" sz="1500" b="0" i="0" u="none" strike="noStrike" dirty="0" smtClean="0">
                          <a:solidFill>
                            <a:srgbClr val="000000"/>
                          </a:solidFill>
                          <a:latin typeface="Times New Roman" pitchFamily="18" charset="0"/>
                          <a:cs typeface="Times New Roman" pitchFamily="18" charset="0"/>
                        </a:rPr>
                        <a:t>в </a:t>
                      </a:r>
                      <a:r>
                        <a:rPr lang="ru-RU" sz="1500" b="0" i="0" u="none" strike="noStrike" dirty="0">
                          <a:solidFill>
                            <a:srgbClr val="000000"/>
                          </a:solidFill>
                          <a:latin typeface="Times New Roman" pitchFamily="18" charset="0"/>
                          <a:cs typeface="Times New Roman" pitchFamily="18" charset="0"/>
                        </a:rPr>
                        <a:t>т.ч. </a:t>
                      </a:r>
                      <a:r>
                        <a:rPr lang="ru-RU" sz="1500" b="0" i="0" u="none" strike="noStrike" dirty="0" smtClean="0">
                          <a:solidFill>
                            <a:srgbClr val="000000"/>
                          </a:solidFill>
                          <a:latin typeface="Times New Roman" pitchFamily="18" charset="0"/>
                          <a:cs typeface="Times New Roman" pitchFamily="18" charset="0"/>
                        </a:rPr>
                        <a:t>налоговые и неналоговые доходы </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889,8</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959,8</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964,8</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439360">
                <a:tc>
                  <a:txBody>
                    <a:bodyPr/>
                    <a:lstStyle/>
                    <a:p>
                      <a:pPr algn="l" rtl="0" fontAlgn="ctr"/>
                      <a:r>
                        <a:rPr lang="ru-RU" sz="1500" b="0" i="0" u="none" strike="noStrike" dirty="0" smtClean="0">
                          <a:solidFill>
                            <a:srgbClr val="000000"/>
                          </a:solidFill>
                          <a:latin typeface="Times New Roman" pitchFamily="18" charset="0"/>
                          <a:cs typeface="Times New Roman" pitchFamily="18" charset="0"/>
                        </a:rPr>
                        <a:t>в </a:t>
                      </a:r>
                      <a:r>
                        <a:rPr lang="ru-RU" sz="1500" b="0" i="0" u="none" strike="noStrike" dirty="0">
                          <a:solidFill>
                            <a:srgbClr val="000000"/>
                          </a:solidFill>
                          <a:latin typeface="Times New Roman" pitchFamily="18" charset="0"/>
                          <a:cs typeface="Times New Roman" pitchFamily="18" charset="0"/>
                        </a:rPr>
                        <a:t>т.ч. безвозмездные поступления </a:t>
                      </a: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9876,0</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baseline="0" dirty="0" smtClean="0">
                          <a:solidFill>
                            <a:srgbClr val="000000"/>
                          </a:solidFill>
                          <a:latin typeface="Times New Roman" pitchFamily="18" charset="0"/>
                          <a:cs typeface="Times New Roman" pitchFamily="18" charset="0"/>
                        </a:rPr>
                        <a:t>9757,5</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9757,5</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bl>
          </a:graphicData>
        </a:graphic>
      </p:graphicFrame>
      <p:graphicFrame>
        <p:nvGraphicFramePr>
          <p:cNvPr id="27" name="Таблица 26"/>
          <p:cNvGraphicFramePr>
            <a:graphicFrameLocks noGrp="1"/>
          </p:cNvGraphicFramePr>
          <p:nvPr/>
        </p:nvGraphicFramePr>
        <p:xfrm>
          <a:off x="536575" y="3429000"/>
          <a:ext cx="8072438" cy="2808288"/>
        </p:xfrm>
        <a:graphic>
          <a:graphicData uri="http://schemas.openxmlformats.org/drawingml/2006/table">
            <a:tbl>
              <a:tblPr/>
              <a:tblGrid>
                <a:gridCol w="3342494"/>
                <a:gridCol w="1702780"/>
                <a:gridCol w="1513582"/>
                <a:gridCol w="1513582"/>
              </a:tblGrid>
              <a:tr h="334887">
                <a:tc gridSpan="4">
                  <a:txBody>
                    <a:bodyPr/>
                    <a:lstStyle/>
                    <a:p>
                      <a:pPr algn="ctr" rtl="0" fontAlgn="ctr"/>
                      <a:r>
                        <a:rPr lang="ru-RU" sz="1200" b="1" i="0" u="none" strike="noStrike" dirty="0">
                          <a:solidFill>
                            <a:srgbClr val="FFFF00"/>
                          </a:solidFill>
                          <a:latin typeface="Times New Roman" pitchFamily="18" charset="0"/>
                          <a:cs typeface="Times New Roman" pitchFamily="18" charset="0"/>
                        </a:rPr>
                        <a:t>Расходная часть бюджета</a:t>
                      </a: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92D050">
                        <a:alpha val="50000"/>
                      </a:srgb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831032">
                <a:tc>
                  <a:txBody>
                    <a:bodyPr/>
                    <a:lstStyle/>
                    <a:p>
                      <a:pPr algn="ctr" rtl="0" fontAlgn="ctr"/>
                      <a:r>
                        <a:rPr lang="ru-RU" sz="1500" b="1" i="0" u="none" strike="noStrike" dirty="0">
                          <a:solidFill>
                            <a:srgbClr val="000000"/>
                          </a:solidFill>
                          <a:latin typeface="Times New Roman" pitchFamily="18" charset="0"/>
                          <a:cs typeface="Times New Roman" pitchFamily="18" charset="0"/>
                        </a:rPr>
                        <a:t>Наименование показателя </a:t>
                      </a: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2022 год</a:t>
                      </a:r>
                      <a:endParaRPr lang="ru-RU" sz="1500" b="1" i="0" u="none" strike="noStrike" dirty="0">
                        <a:solidFill>
                          <a:srgbClr val="000000"/>
                        </a:solidFill>
                        <a:latin typeface="Times New Roman" pitchFamily="18" charset="0"/>
                        <a:cs typeface="Times New Roman" pitchFamily="18" charset="0"/>
                      </a:endParaRPr>
                    </a:p>
                  </a:txBody>
                  <a:tcPr marL="72003" marR="72003" marT="69530" marB="69530"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2023 год</a:t>
                      </a:r>
                      <a:endParaRPr lang="ru-RU" sz="1500" b="1" i="0" u="none" strike="noStrike" dirty="0">
                        <a:solidFill>
                          <a:srgbClr val="000000"/>
                        </a:solidFill>
                        <a:latin typeface="Times New Roman" pitchFamily="18" charset="0"/>
                        <a:cs typeface="Times New Roman" pitchFamily="18" charset="0"/>
                      </a:endParaRPr>
                    </a:p>
                  </a:txBody>
                  <a:tcPr marL="72003" marR="72003" marT="69530" marB="69530"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2024 год</a:t>
                      </a:r>
                      <a:endParaRPr lang="ru-RU" sz="1500" b="1" i="0" u="none" strike="noStrike" dirty="0">
                        <a:solidFill>
                          <a:srgbClr val="000000"/>
                        </a:solidFill>
                        <a:latin typeface="Times New Roman" pitchFamily="18" charset="0"/>
                        <a:cs typeface="Times New Roman" pitchFamily="18" charset="0"/>
                      </a:endParaRPr>
                    </a:p>
                  </a:txBody>
                  <a:tcPr marL="72003" marR="72003" marT="69530" marB="69530"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433542">
                <a:tc>
                  <a:txBody>
                    <a:bodyPr/>
                    <a:lstStyle/>
                    <a:p>
                      <a:pPr algn="l" rtl="0" fontAlgn="ctr"/>
                      <a:r>
                        <a:rPr lang="ru-RU" sz="1500" b="1" i="0" u="none" strike="noStrike" dirty="0">
                          <a:solidFill>
                            <a:srgbClr val="000000"/>
                          </a:solidFill>
                          <a:latin typeface="Times New Roman" pitchFamily="18" charset="0"/>
                          <a:cs typeface="Times New Roman" pitchFamily="18" charset="0"/>
                        </a:rPr>
                        <a:t>Общий объём расходов, всего</a:t>
                      </a: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c>
                  <a:txBody>
                    <a:bodyPr/>
                    <a:lstStyle/>
                    <a:p>
                      <a:pPr algn="r" rtl="0" fontAlgn="ctr"/>
                      <a:r>
                        <a:rPr lang="ru-RU" sz="1500" b="1" i="0" u="none" strike="noStrike" dirty="0" smtClean="0">
                          <a:solidFill>
                            <a:srgbClr val="000000"/>
                          </a:solidFill>
                          <a:latin typeface="Times New Roman" pitchFamily="18" charset="0"/>
                          <a:cs typeface="Times New Roman" pitchFamily="18" charset="0"/>
                        </a:rPr>
                        <a:t>10765,8</a:t>
                      </a:r>
                      <a:endParaRPr lang="ru-RU" sz="1500" b="1"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c>
                  <a:txBody>
                    <a:bodyPr/>
                    <a:lstStyle/>
                    <a:p>
                      <a:pPr algn="r" rtl="0" fontAlgn="ctr"/>
                      <a:r>
                        <a:rPr lang="ru-RU" sz="1500" b="1" i="0" u="none" strike="noStrike" dirty="0" smtClean="0">
                          <a:solidFill>
                            <a:srgbClr val="000000"/>
                          </a:solidFill>
                          <a:latin typeface="Times New Roman" pitchFamily="18" charset="0"/>
                          <a:cs typeface="Times New Roman" pitchFamily="18" charset="0"/>
                        </a:rPr>
                        <a:t>10</a:t>
                      </a:r>
                      <a:r>
                        <a:rPr lang="ru-RU" sz="1500" b="1" i="0" u="none" strike="noStrike" baseline="0" dirty="0" smtClean="0">
                          <a:solidFill>
                            <a:srgbClr val="000000"/>
                          </a:solidFill>
                          <a:latin typeface="Times New Roman" pitchFamily="18" charset="0"/>
                          <a:cs typeface="Times New Roman" pitchFamily="18" charset="0"/>
                        </a:rPr>
                        <a:t> 717,3</a:t>
                      </a:r>
                      <a:endParaRPr lang="ru-RU" sz="1500" b="1" i="0" u="none" strike="noStrike" dirty="0" smtClean="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c>
                  <a:txBody>
                    <a:bodyPr/>
                    <a:lstStyle/>
                    <a:p>
                      <a:pPr algn="r" rtl="0" fontAlgn="ctr"/>
                      <a:r>
                        <a:rPr lang="ru-RU" sz="1500" b="1" i="0" u="none" strike="noStrike" dirty="0" smtClean="0">
                          <a:solidFill>
                            <a:srgbClr val="000000"/>
                          </a:solidFill>
                          <a:latin typeface="Times New Roman" pitchFamily="18" charset="0"/>
                          <a:cs typeface="Times New Roman" pitchFamily="18" charset="0"/>
                        </a:rPr>
                        <a:t>10722,3</a:t>
                      </a:r>
                      <a:endParaRPr lang="ru-RU" sz="1500" b="1"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r>
              <a:tr h="372679">
                <a:tc>
                  <a:txBody>
                    <a:bodyPr/>
                    <a:lstStyle/>
                    <a:p>
                      <a:pPr algn="l" rtl="0" fontAlgn="ctr"/>
                      <a:r>
                        <a:rPr lang="ru-RU" sz="1500" b="0" i="0" u="none" strike="noStrike" dirty="0">
                          <a:solidFill>
                            <a:srgbClr val="000000"/>
                          </a:solidFill>
                          <a:latin typeface="Times New Roman" pitchFamily="18" charset="0"/>
                          <a:cs typeface="Times New Roman" pitchFamily="18" charset="0"/>
                        </a:rPr>
                        <a:t> </a:t>
                      </a:r>
                      <a:r>
                        <a:rPr lang="ru-RU" sz="1500" b="0" i="0" u="none" strike="noStrike" dirty="0" smtClean="0">
                          <a:solidFill>
                            <a:srgbClr val="000000"/>
                          </a:solidFill>
                          <a:latin typeface="Times New Roman" pitchFamily="18" charset="0"/>
                          <a:cs typeface="Times New Roman" pitchFamily="18" charset="0"/>
                        </a:rPr>
                        <a:t>в </a:t>
                      </a:r>
                      <a:r>
                        <a:rPr lang="ru-RU" sz="1500" b="0" i="0" u="none" strike="noStrike" dirty="0" err="1">
                          <a:solidFill>
                            <a:srgbClr val="000000"/>
                          </a:solidFill>
                          <a:latin typeface="Times New Roman" pitchFamily="18" charset="0"/>
                          <a:cs typeface="Times New Roman" pitchFamily="18" charset="0"/>
                        </a:rPr>
                        <a:t>т.ч</a:t>
                      </a:r>
                      <a:r>
                        <a:rPr lang="ru-RU" sz="1500" b="0" i="0" u="none" strike="noStrike" dirty="0" smtClean="0">
                          <a:solidFill>
                            <a:srgbClr val="000000"/>
                          </a:solidFill>
                          <a:latin typeface="Times New Roman" pitchFamily="18" charset="0"/>
                          <a:cs typeface="Times New Roman" pitchFamily="18" charset="0"/>
                        </a:rPr>
                        <a:t>. за счет собственных средств</a:t>
                      </a:r>
                      <a:endParaRPr lang="ru-RU" sz="1500" b="0"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baseline="0" dirty="0" smtClean="0">
                          <a:solidFill>
                            <a:srgbClr val="000000"/>
                          </a:solidFill>
                          <a:latin typeface="Times New Roman" pitchFamily="18" charset="0"/>
                          <a:cs typeface="Times New Roman" pitchFamily="18" charset="0"/>
                        </a:rPr>
                        <a:t> 7838,6</a:t>
                      </a:r>
                      <a:endParaRPr lang="ru-RU" sz="1500" b="0"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 7693,4</a:t>
                      </a:r>
                      <a:endParaRPr lang="ru-RU" sz="1500" b="0"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8</a:t>
                      </a:r>
                      <a:r>
                        <a:rPr lang="ru-RU" sz="1500" b="0" i="0" u="none" strike="noStrike" baseline="0" dirty="0" smtClean="0">
                          <a:solidFill>
                            <a:srgbClr val="000000"/>
                          </a:solidFill>
                          <a:latin typeface="Times New Roman" pitchFamily="18" charset="0"/>
                          <a:cs typeface="Times New Roman" pitchFamily="18" charset="0"/>
                        </a:rPr>
                        <a:t> 161,9</a:t>
                      </a:r>
                      <a:endParaRPr lang="ru-RU" sz="1500" b="0"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836148">
                <a:tc>
                  <a:txBody>
                    <a:bodyPr/>
                    <a:lstStyle/>
                    <a:p>
                      <a:pPr algn="l" rtl="0" fontAlgn="ctr"/>
                      <a:r>
                        <a:rPr lang="ru-RU" sz="1500" b="1" i="0" u="none" strike="noStrike" dirty="0" smtClean="0">
                          <a:solidFill>
                            <a:srgbClr val="000000"/>
                          </a:solidFill>
                          <a:latin typeface="Times New Roman" pitchFamily="18" charset="0"/>
                          <a:cs typeface="Times New Roman" pitchFamily="18" charset="0"/>
                        </a:rPr>
                        <a:t>Дефицит(-) Профицит(+)</a:t>
                      </a:r>
                      <a:endParaRPr lang="ru-RU" sz="1500" b="1"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c>
                  <a:txBody>
                    <a:bodyPr/>
                    <a:lstStyle/>
                    <a:p>
                      <a:pPr algn="r" rtl="0" fontAlgn="ctr"/>
                      <a:r>
                        <a:rPr lang="ru-RU" sz="1500" b="1" i="0" u="none" strike="noStrike" dirty="0" smtClean="0">
                          <a:solidFill>
                            <a:srgbClr val="FF0000"/>
                          </a:solidFill>
                          <a:latin typeface="Times New Roman" pitchFamily="18" charset="0"/>
                          <a:cs typeface="Times New Roman" pitchFamily="18" charset="0"/>
                        </a:rPr>
                        <a:t>0,00</a:t>
                      </a:r>
                      <a:endParaRPr lang="ru-RU" sz="1500" b="1" i="0" u="none" strike="noStrike" dirty="0">
                        <a:solidFill>
                          <a:srgbClr val="FF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endParaRPr lang="ru-RU" sz="1500" b="1" i="0" u="none" strike="noStrike" dirty="0" smtClean="0">
                        <a:solidFill>
                          <a:srgbClr val="FF0000"/>
                        </a:solidFill>
                        <a:latin typeface="Times New Roman" pitchFamily="18" charset="0"/>
                        <a:cs typeface="Times New Roman" pitchFamily="18" charset="0"/>
                      </a:endParaRPr>
                    </a:p>
                    <a:p>
                      <a:pPr marL="0" marR="0" indent="0" algn="r" defTabSz="457200" rtl="0" eaLnBrk="1" fontAlgn="ctr" latinLnBrk="0" hangingPunct="1">
                        <a:lnSpc>
                          <a:spcPct val="100000"/>
                        </a:lnSpc>
                        <a:spcBef>
                          <a:spcPts val="0"/>
                        </a:spcBef>
                        <a:spcAft>
                          <a:spcPts val="0"/>
                        </a:spcAft>
                        <a:buClrTx/>
                        <a:buSzTx/>
                        <a:buFontTx/>
                        <a:buNone/>
                        <a:tabLst/>
                        <a:defRPr/>
                      </a:pPr>
                      <a:r>
                        <a:rPr lang="ru-RU" sz="1500" b="1" i="0" u="none" strike="noStrike" dirty="0" smtClean="0">
                          <a:solidFill>
                            <a:srgbClr val="FF0000"/>
                          </a:solidFill>
                          <a:latin typeface="Times New Roman" pitchFamily="18" charset="0"/>
                          <a:cs typeface="Times New Roman" pitchFamily="18" charset="0"/>
                        </a:rPr>
                        <a:t>0,00</a:t>
                      </a:r>
                    </a:p>
                    <a:p>
                      <a:pPr algn="r" rtl="0" fontAlgn="ctr"/>
                      <a:endParaRPr lang="ru-RU" sz="1500" b="1" i="0" u="none" strike="noStrike" dirty="0">
                        <a:solidFill>
                          <a:srgbClr val="0066FF"/>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ru-RU" sz="1500" b="1" i="0" u="none" strike="noStrike" dirty="0" smtClean="0">
                        <a:solidFill>
                          <a:srgbClr val="FF0000"/>
                        </a:solidFill>
                        <a:latin typeface="Times New Roman" pitchFamily="18" charset="0"/>
                        <a:cs typeface="Times New Roman" pitchFamily="18" charset="0"/>
                      </a:endParaRPr>
                    </a:p>
                    <a:p>
                      <a:pPr marL="0" marR="0" indent="0" algn="r" defTabSz="914400" rtl="0" eaLnBrk="1" fontAlgn="ctr" latinLnBrk="0" hangingPunct="1">
                        <a:lnSpc>
                          <a:spcPct val="100000"/>
                        </a:lnSpc>
                        <a:spcBef>
                          <a:spcPts val="0"/>
                        </a:spcBef>
                        <a:spcAft>
                          <a:spcPts val="0"/>
                        </a:spcAft>
                        <a:buClrTx/>
                        <a:buSzTx/>
                        <a:buFontTx/>
                        <a:buNone/>
                        <a:tabLst/>
                        <a:defRPr/>
                      </a:pPr>
                      <a:r>
                        <a:rPr lang="ru-RU" sz="1500" b="1" i="0" u="none" strike="noStrike" dirty="0" smtClean="0">
                          <a:solidFill>
                            <a:srgbClr val="FF0000"/>
                          </a:solidFill>
                          <a:latin typeface="Times New Roman" pitchFamily="18" charset="0"/>
                          <a:cs typeface="Times New Roman" pitchFamily="18" charset="0"/>
                        </a:rPr>
                        <a:t>0,00</a:t>
                      </a:r>
                    </a:p>
                    <a:p>
                      <a:pPr marL="0" marR="0" indent="0" algn="r" defTabSz="914400" rtl="0" eaLnBrk="1" fontAlgn="ctr" latinLnBrk="0" hangingPunct="1">
                        <a:lnSpc>
                          <a:spcPct val="100000"/>
                        </a:lnSpc>
                        <a:spcBef>
                          <a:spcPts val="0"/>
                        </a:spcBef>
                        <a:spcAft>
                          <a:spcPts val="0"/>
                        </a:spcAft>
                        <a:buClrTx/>
                        <a:buSzTx/>
                        <a:buFontTx/>
                        <a:buNone/>
                        <a:tabLst/>
                        <a:defRPr/>
                      </a:pPr>
                      <a:endParaRPr lang="ru-RU" sz="1500" b="1"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38056.jpeg"/>
          <p:cNvPicPr>
            <a:picLocks noChangeAspect="1"/>
          </p:cNvPicPr>
          <p:nvPr/>
        </p:nvPicPr>
        <p:blipFill>
          <a:blip r:embed="rId2" cstate="print"/>
          <a:stretch>
            <a:fillRect/>
          </a:stretch>
        </p:blipFill>
        <p:spPr>
          <a:xfrm>
            <a:off x="0" y="857250"/>
            <a:ext cx="9144000" cy="5143500"/>
          </a:xfrm>
          <a:prstGeom prst="rect">
            <a:avLst/>
          </a:prstGeom>
          <a:effectLst>
            <a:softEdge rad="317500"/>
          </a:effectLst>
        </p:spPr>
      </p:pic>
      <p:graphicFrame>
        <p:nvGraphicFramePr>
          <p:cNvPr id="2" name="Таблица 1"/>
          <p:cNvGraphicFramePr>
            <a:graphicFrameLocks noGrp="1"/>
          </p:cNvGraphicFramePr>
          <p:nvPr/>
        </p:nvGraphicFramePr>
        <p:xfrm>
          <a:off x="755650" y="404813"/>
          <a:ext cx="7848600" cy="1682496"/>
        </p:xfrm>
        <a:graphic>
          <a:graphicData uri="http://schemas.openxmlformats.org/drawingml/2006/table">
            <a:tbl>
              <a:tblPr/>
              <a:tblGrid>
                <a:gridCol w="7848600"/>
              </a:tblGrid>
              <a:tr h="12287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3200" b="1" i="1" u="none" strike="noStrike" cap="none" normalizeH="0" baseline="0" smtClean="0">
                          <a:ln>
                            <a:noFill/>
                          </a:ln>
                          <a:solidFill>
                            <a:srgbClr val="FFFF00"/>
                          </a:solidFill>
                          <a:effectLst/>
                          <a:latin typeface="Times New Roman" pitchFamily="18" charset="0"/>
                          <a:ea typeface="Calibri" pitchFamily="34" charset="0"/>
                          <a:cs typeface="Calibri" pitchFamily="34" charset="0"/>
                        </a:rPr>
                        <a:t>Доходы бюджета – безвозмездные и безвозвратные поступления денежных средств в бюджет</a:t>
                      </a:r>
                      <a:endParaRPr kumimoji="0" lang="ru-RU" sz="1100" b="1" i="0" u="none" strike="noStrike" cap="none" normalizeH="0" baseline="0" smtClean="0">
                        <a:ln>
                          <a:noFill/>
                        </a:ln>
                        <a:solidFill>
                          <a:srgbClr val="FFFF00"/>
                        </a:solidFill>
                        <a:effectLst/>
                        <a:latin typeface="Times New Roman" pitchFamily="18" charset="0"/>
                        <a:ea typeface="Calibri" pitchFamily="34" charset="0"/>
                        <a:cs typeface="Calibri" pitchFamily="34" charset="0"/>
                      </a:endParaRPr>
                    </a:p>
                  </a:txBody>
                  <a:tcPr marL="44526" marR="4452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7030A0"/>
                        </a:gs>
                        <a:gs pos="100000">
                          <a:srgbClr val="B6DDE8">
                            <a:alpha val="45998"/>
                          </a:srgbClr>
                        </a:gs>
                      </a:gsLst>
                      <a:lin ang="5400000" scaled="1"/>
                    </a:gradFill>
                  </a:tcPr>
                </a:tc>
              </a:tr>
            </a:tbl>
          </a:graphicData>
        </a:graphic>
      </p:graphicFrame>
      <p:graphicFrame>
        <p:nvGraphicFramePr>
          <p:cNvPr id="3" name="Таблица 2"/>
          <p:cNvGraphicFramePr>
            <a:graphicFrameLocks noGrp="1"/>
          </p:cNvGraphicFramePr>
          <p:nvPr/>
        </p:nvGraphicFramePr>
        <p:xfrm>
          <a:off x="900113" y="3500438"/>
          <a:ext cx="7632700" cy="2900363"/>
        </p:xfrm>
        <a:graphic>
          <a:graphicData uri="http://schemas.openxmlformats.org/drawingml/2006/table">
            <a:tbl>
              <a:tblPr/>
              <a:tblGrid>
                <a:gridCol w="2178050"/>
                <a:gridCol w="336550"/>
                <a:gridCol w="2370137"/>
                <a:gridCol w="366713"/>
                <a:gridCol w="2381250"/>
              </a:tblGrid>
              <a:tr h="6445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rPr>
                        <a:t>налоговые</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5F497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rPr>
                        <a:t>неналоговые</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31849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rPr>
                        <a:t>безвозмездные поступления</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365F91"/>
                    </a:solidFill>
                  </a:tcPr>
                </a:tc>
              </a:tr>
              <a:tr h="22558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rPr>
                        <a:t>Поступления от уплаты налогов, установленные налоговым кодексом Российской Федерации</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CCC0D9">
                        <a:alpha val="59999"/>
                      </a:srgbClr>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rPr>
                        <a:t>Поступления от уплаты других  пошлин и сборов, установленных законодательством Российской Федерации</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B6DDE8">
                        <a:alpha val="43921"/>
                      </a:srgbClr>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rPr>
                        <a:t>Поступления от других бюджетов (межбюджетные трансферты)</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B8CCE4"/>
                    </a:solidFill>
                  </a:tcPr>
                </a:tc>
              </a:tr>
            </a:tbl>
          </a:graphicData>
        </a:graphic>
      </p:graphicFrame>
      <p:sp>
        <p:nvSpPr>
          <p:cNvPr id="14356" name="AutoShape 1"/>
          <p:cNvSpPr>
            <a:spLocks noChangeArrowheads="1"/>
          </p:cNvSpPr>
          <p:nvPr/>
        </p:nvSpPr>
        <p:spPr bwMode="auto">
          <a:xfrm>
            <a:off x="3924300" y="2565400"/>
            <a:ext cx="1295400" cy="715963"/>
          </a:xfrm>
          <a:prstGeom prst="downArrow">
            <a:avLst>
              <a:gd name="adj1" fmla="val 50000"/>
              <a:gd name="adj2" fmla="val 30148"/>
            </a:avLst>
          </a:prstGeom>
          <a:gradFill rotWithShape="1">
            <a:gsLst>
              <a:gs pos="0">
                <a:srgbClr val="00B0F0"/>
              </a:gs>
              <a:gs pos="100000">
                <a:srgbClr val="B6DDE8"/>
              </a:gs>
            </a:gsLst>
            <a:lin ang="5400000" scaled="1"/>
          </a:gradFill>
          <a:ln w="9525">
            <a:solidFill>
              <a:srgbClr val="00B0F0"/>
            </a:solidFill>
            <a:miter lim="800000"/>
            <a:headEnd/>
            <a:tailEnd/>
          </a:ln>
        </p:spPr>
        <p:txBody>
          <a:bodyPr vert="eaVert"/>
          <a:lstStyle/>
          <a:p>
            <a:endParaRPr lang="ru-RU"/>
          </a:p>
        </p:txBody>
      </p:sp>
      <p:sp>
        <p:nvSpPr>
          <p:cNvPr id="60419" name="AutoShape 3"/>
          <p:cNvSpPr>
            <a:spLocks noChangeArrowheads="1"/>
          </p:cNvSpPr>
          <p:nvPr/>
        </p:nvSpPr>
        <p:spPr bwMode="auto">
          <a:xfrm>
            <a:off x="6732588" y="2565400"/>
            <a:ext cx="1295400" cy="715963"/>
          </a:xfrm>
          <a:prstGeom prst="downArrow">
            <a:avLst>
              <a:gd name="adj1" fmla="val 50000"/>
              <a:gd name="adj2" fmla="val 30147"/>
            </a:avLst>
          </a:prstGeom>
          <a:gradFill rotWithShape="1">
            <a:gsLst>
              <a:gs pos="0">
                <a:schemeClr val="accent2">
                  <a:lumMod val="75000"/>
                </a:schemeClr>
              </a:gs>
              <a:gs pos="100000">
                <a:srgbClr val="B6DDE8"/>
              </a:gs>
            </a:gsLst>
            <a:lin ang="5400000" scaled="1"/>
          </a:gradFill>
          <a:ln w="9525">
            <a:solidFill>
              <a:srgbClr val="00B0F0"/>
            </a:solidFill>
            <a:miter lim="800000"/>
            <a:headEnd/>
            <a:tailEnd/>
          </a:ln>
        </p:spPr>
        <p:txBody>
          <a:bodyPr vert="eaVert"/>
          <a:lstStyle/>
          <a:p>
            <a:pPr>
              <a:defRPr/>
            </a:pPr>
            <a:endParaRPr lang="ru-RU"/>
          </a:p>
        </p:txBody>
      </p:sp>
      <p:sp>
        <p:nvSpPr>
          <p:cNvPr id="14358" name="AutoShape 2"/>
          <p:cNvSpPr>
            <a:spLocks noChangeArrowheads="1"/>
          </p:cNvSpPr>
          <p:nvPr/>
        </p:nvSpPr>
        <p:spPr bwMode="auto">
          <a:xfrm>
            <a:off x="1187450" y="2565400"/>
            <a:ext cx="1368425" cy="715963"/>
          </a:xfrm>
          <a:prstGeom prst="downArrow">
            <a:avLst>
              <a:gd name="adj1" fmla="val 50000"/>
              <a:gd name="adj2" fmla="val 30148"/>
            </a:avLst>
          </a:prstGeom>
          <a:gradFill rotWithShape="1">
            <a:gsLst>
              <a:gs pos="0">
                <a:srgbClr val="7030A0"/>
              </a:gs>
              <a:gs pos="100000">
                <a:srgbClr val="B6DDE8"/>
              </a:gs>
            </a:gsLst>
            <a:lin ang="5400000" scaled="1"/>
          </a:gradFill>
          <a:ln w="9525">
            <a:solidFill>
              <a:srgbClr val="00B0F0"/>
            </a:solidFill>
            <a:miter lim="800000"/>
            <a:headEnd/>
            <a:tailEnd/>
          </a:ln>
        </p:spPr>
        <p:txBody>
          <a:bodyPr vert="eaVert"/>
          <a:lstStyle/>
          <a:p>
            <a:endParaRPr lang="ru-RU"/>
          </a:p>
        </p:txBody>
      </p:sp>
      <p:sp>
        <p:nvSpPr>
          <p:cNvPr id="14359"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Tree>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1466</TotalTime>
  <Words>1567</Words>
  <Application>Microsoft Office PowerPoint</Application>
  <PresentationFormat>Экран (4:3)</PresentationFormat>
  <Paragraphs>392</Paragraphs>
  <Slides>27</Slides>
  <Notes>3</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27</vt:i4>
      </vt:variant>
    </vt:vector>
  </HeadingPairs>
  <TitlesOfParts>
    <vt:vector size="35" baseType="lpstr">
      <vt:lpstr>Arial</vt:lpstr>
      <vt:lpstr>Century Gothic</vt:lpstr>
      <vt:lpstr>Wingdings 3</vt:lpstr>
      <vt:lpstr>Calibri</vt:lpstr>
      <vt:lpstr>Times New Roman</vt:lpstr>
      <vt:lpstr>Century</vt:lpstr>
      <vt:lpstr>Сектор</vt:lpstr>
      <vt:lpstr>Диаграмма Microsoft Office Excel</vt:lpstr>
      <vt:lpstr> Ёлкинское сельское поселение</vt:lpstr>
      <vt:lpstr>Презентация PowerPoint</vt:lpstr>
      <vt:lpstr>Презентация PowerPoint</vt:lpstr>
      <vt:lpstr>Презентация PowerPoint</vt:lpstr>
      <vt:lpstr>Презентация PowerPoint</vt:lpstr>
      <vt:lpstr>Презентация PowerPoint</vt:lpstr>
      <vt:lpstr>Бюджет  Илья - Высоковского сельского поселения на 2022 год и на плановый период 2023 и 2024 годов направлен на решение следующих ключевых задач:</vt:lpstr>
      <vt:lpstr>Презентация PowerPoint</vt:lpstr>
      <vt:lpstr>Презентация PowerPoint</vt:lpstr>
      <vt:lpstr>Основные параметры  бюджета   Илья- Высоковского сельского поселения  на 2022 год</vt:lpstr>
      <vt:lpstr>Основные параметры  бюджета   Илья- Высоковского сельского поселения   на плановый период 2023-2024 годов  </vt:lpstr>
      <vt:lpstr>Объемы безвозмездных поступлений бюджету  Илья- Высоковского  сельского поселения  на 2022-2024 годы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vector>
  </TitlesOfParts>
  <Company>Финансовый отдел</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Новации в расходах районного бюджета на 2013 год и на плановый период 2014 и 2015 годов</dc:title>
  <dc:creator>Ира</dc:creator>
  <cp:lastModifiedBy>1</cp:lastModifiedBy>
  <cp:revision>457</cp:revision>
  <dcterms:created xsi:type="dcterms:W3CDTF">2012-11-13T07:23:35Z</dcterms:created>
  <dcterms:modified xsi:type="dcterms:W3CDTF">2021-12-27T06:10:31Z</dcterms:modified>
</cp:coreProperties>
</file>