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3" r:id="rId10"/>
    <p:sldId id="281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2015г., тыс. руб.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14706.3</c:v>
                </c:pt>
                <c:pt idx="2">
                  <c:v>14819.6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Отчет 2016г., тыс. руб.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13615.1</c:v>
                </c:pt>
                <c:pt idx="2">
                  <c:v>13248.5</c:v>
                </c:pt>
                <c:pt idx="4">
                  <c:v>366.6</c:v>
                </c:pt>
              </c:numCache>
            </c:numRef>
          </c:val>
        </c:ser>
        <c:dLbls>
          <c:dLblPos val="outEnd"/>
          <c:showVal val="1"/>
        </c:dLbls>
        <c:axId val="63132032"/>
        <c:axId val="63133952"/>
      </c:barChart>
      <c:catAx>
        <c:axId val="63132032"/>
        <c:scaling>
          <c:orientation val="minMax"/>
        </c:scaling>
        <c:axPos val="b"/>
        <c:tickLblPos val="nextTo"/>
        <c:crossAx val="63133952"/>
        <c:crosses val="autoZero"/>
        <c:auto val="1"/>
        <c:lblAlgn val="ctr"/>
        <c:lblOffset val="100"/>
      </c:catAx>
      <c:valAx>
        <c:axId val="63133952"/>
        <c:scaling>
          <c:orientation val="minMax"/>
        </c:scaling>
        <c:axPos val="l"/>
        <c:majorGridlines/>
        <c:numFmt formatCode="General" sourceLinked="1"/>
        <c:tickLblPos val="nextTo"/>
        <c:crossAx val="6313203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7158223045592469"/>
          <c:y val="0.30288999754625962"/>
          <c:w val="0.31922243160454544"/>
          <c:h val="0.3373977824026780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2016г., тыс. руб.</c:v>
                </c:pt>
              </c:strCache>
            </c:strRef>
          </c:tx>
          <c:explosion val="13"/>
          <c:dLbls>
            <c:dLblPos val="ctr"/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3601.6</c:v>
                </c:pt>
                <c:pt idx="1">
                  <c:v>1245.2</c:v>
                </c:pt>
                <c:pt idx="2">
                  <c:v>8698.9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2016г., тыс. руб.</c:v>
                </c:pt>
              </c:strCache>
            </c:strRef>
          </c:tx>
          <c:dPt>
            <c:idx val="0"/>
            <c:explosion val="16"/>
          </c:dPt>
          <c:dPt>
            <c:idx val="2"/>
            <c:explosion val="13"/>
          </c:dPt>
          <c:dLbls>
            <c:dLblPos val="ctr"/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3671.7</c:v>
                </c:pt>
                <c:pt idx="1">
                  <c:v>1244.9000000000001</c:v>
                </c:pt>
                <c:pt idx="2">
                  <c:v>8698.4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0.50467</cdr:y>
    </cdr:from>
    <cdr:to>
      <cdr:x>0.86034</cdr:x>
      <cdr:y>0.82094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143140"/>
          <a:ext cx="985838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27B5-5D43-4C87-8070-F1B49970B559}" type="datetimeFigureOut">
              <a:rPr lang="ru-RU" smtClean="0"/>
              <a:pPr/>
              <a:t>23.07.2017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5D79-C321-49DD-9FDD-CD4D1C2AC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23.07.2017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vysokovo.ru/tinybrowser/images/ger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250" cy="10763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438869"/>
            <a:ext cx="364202" cy="1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330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</a:b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5126" name="Picture 6" descr="http://r.mtdata.ru/r960x600/u22/photo92B8/20156823711-0/origi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620000" cy="5229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47864" y="5085184"/>
            <a:ext cx="5012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 Решению Совета Илья- </a:t>
            </a:r>
            <a:r>
              <a:rPr lang="ru-RU" alt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№74 от 23 марта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2017 года «Об утверждении отчета  об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исполнении бюджета за 2016 год»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69520"/>
          </a:xfrm>
          <a:solidFill>
            <a:schemeClr val="accent4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для граждан :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за 2016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040" cy="785818"/>
          </a:xfrm>
        </p:spPr>
        <p:txBody>
          <a:bodyPr/>
          <a:lstStyle/>
          <a:p>
            <a:pPr algn="ctr"/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800" b="1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 за 2016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4015800" cy="5000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2016 г., тыс.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674240" y="1500174"/>
            <a:ext cx="4015800" cy="4286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2016 г., 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857364"/>
          <a:ext cx="4038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928802"/>
          <a:ext cx="4038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муниципальным программам за 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Table 3"/>
          <p:cNvGraphicFramePr/>
          <p:nvPr/>
        </p:nvGraphicFramePr>
        <p:xfrm>
          <a:off x="357120" y="1714320"/>
          <a:ext cx="8572320" cy="329184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дорог в границах населенных пунктов Илья-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Высоковского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2 950,0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946,1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населенных пунктов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375,5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209,8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87,9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и внимание в Илья- Высоковском сельском поселении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43,4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«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Илья-Высоковском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сельском поселении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375,7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206,0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96,1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1800" b="0" strike="noStrike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</a:t>
            </a:r>
            <a:r>
              <a:rPr lang="ru-RU" sz="18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Table 2"/>
          <p:cNvGraphicFramePr/>
          <p:nvPr/>
        </p:nvGraphicFramePr>
        <p:xfrm>
          <a:off x="357120" y="1214280"/>
          <a:ext cx="8572320" cy="514980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 направления деятельности исполнительных органов местного самоуправления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3 719,9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714,6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составлению списков кандидатов в присяжные заседатели федеральных судов общей юрисдикции в Российской Федерации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Транспортное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обслуживание населения в границах населенных пунктов в рамках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непрограмных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направлениях деятельности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686,9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686,9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Содержание муниципального жилого фонда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1 701,5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1 579,7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 библиотечного обслуживания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918,2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918,2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Обеспечение жителей поселения услугами организаций культуры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2 082,3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2 082,3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170,1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042,5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98,6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Table 2"/>
          <p:cNvGraphicFramePr/>
          <p:nvPr/>
        </p:nvGraphicFramePr>
        <p:xfrm>
          <a:off x="500040" y="1714490"/>
          <a:ext cx="8429400" cy="4256230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512,6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512,6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87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657,6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655,9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99,9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Судебная система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478,5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474,9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99,2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681,9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676,1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428760" y="1071720"/>
            <a:ext cx="4785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Высоковского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2016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42960" y="1714320"/>
            <a:ext cx="378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2960" y="2300040"/>
            <a:ext cx="6214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 на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2016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60,6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Исполнено за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2016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60,6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Процент выполнения: </a:t>
            </a: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100,0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/>
        </p:nvGraphicFramePr>
        <p:xfrm>
          <a:off x="500040" y="785793"/>
          <a:ext cx="8429400" cy="1928827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транспортного обслуживания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686,9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686,9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2950,0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2496,1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99,9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3636,9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3183,0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87,5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357166"/>
            <a:ext cx="2787120" cy="6429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Table 5"/>
          <p:cNvGraphicFramePr/>
          <p:nvPr/>
        </p:nvGraphicFramePr>
        <p:xfrm>
          <a:off x="500040" y="3357562"/>
          <a:ext cx="8429400" cy="1792039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2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455,0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333,1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91,6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246,4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246,4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375,5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209,8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87,9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076,9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789,3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2928934"/>
            <a:ext cx="39301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5286388"/>
            <a:ext cx="40003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428760" y="5715016"/>
            <a:ext cx="621468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3000,5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Исполнено за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3000,5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Процент выполнения: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14313"/>
            <a:ext cx="87153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70C0"/>
                </a:solidFill>
                <a:latin typeface="+mj-lt"/>
              </a:rPr>
              <a:t>Источники финансирования дефицита бюджета</a:t>
            </a:r>
            <a:endParaRPr lang="ru-RU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785786" y="5541297"/>
            <a:ext cx="7072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Илья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за 2016 год исполнен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профицитом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366,6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214422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166"/>
            <a:ext cx="8229600" cy="6906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661" name="Picture 229" descr="i?id=541359906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6124"/>
            <a:ext cx="450056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63" name="Picture 231" descr="i?id=211768809-3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2357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3" y="3143250"/>
            <a:ext cx="4106738" cy="3310086"/>
          </a:xfrm>
          <a:prstGeom prst="rect">
            <a:avLst/>
          </a:prstGeom>
        </p:spPr>
        <p:txBody>
          <a:bodyPr/>
          <a:lstStyle/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9 решения о бюджете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на 2016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МУНИЦИПАЛЬНЫЙ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утвержден:</a:t>
            </a:r>
          </a:p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Прямоугольник 14"/>
          <p:cNvSpPr>
            <a:spLocks noChangeArrowheads="1"/>
          </p:cNvSpPr>
          <p:nvPr/>
        </p:nvSpPr>
        <p:spPr bwMode="auto">
          <a:xfrm>
            <a:off x="4572000" y="1000125"/>
            <a:ext cx="3857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9 «Муниципальные заимствования, муниципальный долг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и расходы на его обслуживание» </a:t>
            </a:r>
          </a:p>
        </p:txBody>
      </p:sp>
      <p:sp>
        <p:nvSpPr>
          <p:cNvPr id="18" name="Прямоугольник 17"/>
          <p:cNvSpPr/>
          <p:nvPr/>
        </p:nvSpPr>
        <p:spPr>
          <a:xfrm rot="19817949">
            <a:off x="6909426" y="4118224"/>
            <a:ext cx="1190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5857875"/>
            <a:ext cx="2928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latin typeface="+mj-lt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в сумме 0,00 руб..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6191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42938" y="986680"/>
            <a:ext cx="814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администрацией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Мы надеемся, что представленная информация оказалась </a:t>
            </a: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для Вас полезной и интересной.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Свои вопросы и предложения Вы можете направить в администрацию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района Ивановской области: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по телефону (факсу) 8 (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на адрес электронной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почты: </a:t>
            </a:r>
            <a:r>
              <a:rPr lang="en-US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письмом по почте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155375,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Ивановская область,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с.Илья-Высоково, ул.Школьная, д.3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официальном сайте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района в разделе Бюджет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00" dirty="0">
              <a:latin typeface="+mj-lt"/>
            </a:endParaRP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0" y="0"/>
            <a:ext cx="8229240" cy="3977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5842" name="Picture 2" descr="http://photos.wikimapia.org/p/00/05/09/76/2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21537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357298"/>
            <a:ext cx="8500680" cy="48573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Предоставляем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вашему вниманию «Бюджет для граждан», подготовленный на основе отчета об исполнении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год. 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доступной форме.</a:t>
            </a:r>
          </a:p>
          <a:p>
            <a:pPr algn="just">
              <a:lnSpc>
                <a:spcPct val="100000"/>
              </a:lnSpc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 для граждан» подготовлен администрацией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район, село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Высоково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улица Школьная д.3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Телефон: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Факс: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8572680" y="1778040"/>
            <a:ext cx="7786440" cy="60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1357298"/>
            <a:ext cx="8429400" cy="4929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Legion\Desktop\картинки для презентации\by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714620"/>
            <a:ext cx="514351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428736"/>
            <a:ext cx="3357586" cy="3786214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30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составляется администрацией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по всем основным показателям доходов и расходов в установленном порядке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Проект решения об исполнении бюджета за отчетный год направляется в Совет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Ежегодно по отчету об исполнении бюджета  проводятся публичные слушания.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за год  утверждается решением Совета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</p:txBody>
      </p:sp>
      <p:sp>
        <p:nvSpPr>
          <p:cNvPr id="66" name="CustomShape 2"/>
          <p:cNvSpPr/>
          <p:nvPr/>
        </p:nvSpPr>
        <p:spPr>
          <a:xfrm>
            <a:off x="285840" y="3429000"/>
            <a:ext cx="8572320" cy="25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04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285860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pc="-1" dirty="0" err="1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Илья-Высоковского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/>
        </p:nvGraphicFramePr>
        <p:xfrm>
          <a:off x="285840" y="1357200"/>
          <a:ext cx="8500680" cy="45110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14 706,3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13 615,1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553,7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4 916,7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907,5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671,8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646,2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244,9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152,6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698,4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030,9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457,0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988,3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возврат субсидий , субвенций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3,5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133,4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706,3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615,1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621</TotalTime>
  <Words>1199</Words>
  <Application>Microsoft Office PowerPoint</Application>
  <PresentationFormat>Экран (4:3)</PresentationFormat>
  <Paragraphs>277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Бюджет для граждан : итоги за 2016 год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Основные характеристики бюджета</vt:lpstr>
      <vt:lpstr>Слайд 9</vt:lpstr>
      <vt:lpstr>Доходы бюджета Илья - Высоковского сельского поселения за 2016 год</vt:lpstr>
      <vt:lpstr>Слайд 11</vt:lpstr>
      <vt:lpstr>Слайд 12</vt:lpstr>
      <vt:lpstr>Слайд 13</vt:lpstr>
      <vt:lpstr>Слайд 14</vt:lpstr>
      <vt:lpstr>Слайд 15</vt:lpstr>
      <vt:lpstr>Слайд 16</vt:lpstr>
      <vt:lpstr>  Муниципальный долг ИльяВысоковского сельского поселения  Пучежского муниципального района    </vt:lpstr>
      <vt:lpstr>Обратная связь</vt:lpstr>
      <vt:lpstr>Слайд 19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Legion</cp:lastModifiedBy>
  <cp:revision>99</cp:revision>
  <dcterms:created xsi:type="dcterms:W3CDTF">2016-06-28T13:14:29Z</dcterms:created>
  <dcterms:modified xsi:type="dcterms:W3CDTF">2017-07-23T14:11:22Z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